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9"/>
  </p:notesMasterIdLst>
  <p:handoutMasterIdLst>
    <p:handoutMasterId r:id="rId50"/>
  </p:handoutMasterIdLst>
  <p:sldIdLst>
    <p:sldId id="1242" r:id="rId6"/>
    <p:sldId id="1367" r:id="rId7"/>
    <p:sldId id="1360" r:id="rId8"/>
    <p:sldId id="1306" r:id="rId9"/>
    <p:sldId id="1355" r:id="rId10"/>
    <p:sldId id="1307" r:id="rId11"/>
    <p:sldId id="1341" r:id="rId12"/>
    <p:sldId id="1381" r:id="rId13"/>
    <p:sldId id="1350" r:id="rId14"/>
    <p:sldId id="1349" r:id="rId15"/>
    <p:sldId id="1358" r:id="rId16"/>
    <p:sldId id="1302" r:id="rId17"/>
    <p:sldId id="1345" r:id="rId18"/>
    <p:sldId id="1346" r:id="rId19"/>
    <p:sldId id="1352" r:id="rId20"/>
    <p:sldId id="1351" r:id="rId21"/>
    <p:sldId id="1348" r:id="rId22"/>
    <p:sldId id="1353" r:id="rId23"/>
    <p:sldId id="1299" r:id="rId24"/>
    <p:sldId id="1363" r:id="rId25"/>
    <p:sldId id="1364" r:id="rId26"/>
    <p:sldId id="1365" r:id="rId27"/>
    <p:sldId id="1366" r:id="rId28"/>
    <p:sldId id="1368" r:id="rId29"/>
    <p:sldId id="1382" r:id="rId30"/>
    <p:sldId id="1373" r:id="rId31"/>
    <p:sldId id="1370" r:id="rId32"/>
    <p:sldId id="1301" r:id="rId33"/>
    <p:sldId id="1361" r:id="rId34"/>
    <p:sldId id="1362" r:id="rId35"/>
    <p:sldId id="1374" r:id="rId36"/>
    <p:sldId id="1375" r:id="rId37"/>
    <p:sldId id="1376" r:id="rId38"/>
    <p:sldId id="1377" r:id="rId39"/>
    <p:sldId id="1369" r:id="rId40"/>
    <p:sldId id="1378" r:id="rId41"/>
    <p:sldId id="1379" r:id="rId42"/>
    <p:sldId id="1380" r:id="rId43"/>
    <p:sldId id="1359" r:id="rId44"/>
    <p:sldId id="1310" r:id="rId45"/>
    <p:sldId id="1312" r:id="rId46"/>
    <p:sldId id="1313" r:id="rId47"/>
    <p:sldId id="1314" r:id="rId48"/>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67"/>
            <p14:sldId id="1360"/>
            <p14:sldId id="1306"/>
            <p14:sldId id="1355"/>
            <p14:sldId id="1307"/>
            <p14:sldId id="1341"/>
            <p14:sldId id="1381"/>
            <p14:sldId id="1350"/>
            <p14:sldId id="1349"/>
            <p14:sldId id="1358"/>
            <p14:sldId id="1302"/>
            <p14:sldId id="1345"/>
            <p14:sldId id="1346"/>
            <p14:sldId id="1352"/>
            <p14:sldId id="1351"/>
            <p14:sldId id="1348"/>
            <p14:sldId id="1353"/>
            <p14:sldId id="1299"/>
            <p14:sldId id="1363"/>
            <p14:sldId id="1364"/>
            <p14:sldId id="1365"/>
            <p14:sldId id="1366"/>
            <p14:sldId id="1368"/>
            <p14:sldId id="1382"/>
            <p14:sldId id="1373"/>
            <p14:sldId id="1370"/>
            <p14:sldId id="1301"/>
            <p14:sldId id="1361"/>
            <p14:sldId id="1362"/>
            <p14:sldId id="1374"/>
            <p14:sldId id="1375"/>
            <p14:sldId id="1376"/>
            <p14:sldId id="1377"/>
            <p14:sldId id="1369"/>
            <p14:sldId id="1378"/>
            <p14:sldId id="1379"/>
            <p14:sldId id="1380"/>
            <p14:sldId id="1359"/>
            <p14:sldId id="1310"/>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9" autoAdjust="0"/>
    <p:restoredTop sz="82025" autoAdjust="0"/>
  </p:normalViewPr>
  <p:slideViewPr>
    <p:cSldViewPr snapToGrid="0">
      <p:cViewPr varScale="1">
        <p:scale>
          <a:sx n="73" d="100"/>
          <a:sy n="73" d="100"/>
        </p:scale>
        <p:origin x="1146"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3/14/2015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dirty="0"/>
          </a:p>
        </p:txBody>
      </p:sp>
    </p:spTree>
    <p:extLst>
      <p:ext uri="{BB962C8B-B14F-4D97-AF65-F5344CB8AC3E}">
        <p14:creationId xmlns:p14="http://schemas.microsoft.com/office/powerpoint/2010/main" val="385197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dirty="0"/>
              <a:t>Time: 15:00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14</a:t>
            </a:fld>
            <a:endParaRPr lang="en-US" dirty="0"/>
          </a:p>
        </p:txBody>
      </p:sp>
    </p:spTree>
    <p:extLst>
      <p:ext uri="{BB962C8B-B14F-4D97-AF65-F5344CB8AC3E}">
        <p14:creationId xmlns:p14="http://schemas.microsoft.com/office/powerpoint/2010/main" val="3605099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2811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1: FY15</a:t>
            </a:r>
            <a:r>
              <a:rPr lang="en-US" baseline="0" dirty="0" smtClean="0"/>
              <a:t> only. It is a prerequisite for Step 2</a:t>
            </a:r>
          </a:p>
        </p:txBody>
      </p:sp>
      <p:sp>
        <p:nvSpPr>
          <p:cNvPr id="4" name="Slide Number Placeholder 3"/>
          <p:cNvSpPr>
            <a:spLocks noGrp="1"/>
          </p:cNvSpPr>
          <p:nvPr>
            <p:ph type="sldNum" sz="quarter" idx="10"/>
          </p:nvPr>
        </p:nvSpPr>
        <p:spPr/>
        <p:txBody>
          <a:bodyPr/>
          <a:lstStyle/>
          <a:p>
            <a:fld id="{69A3D4EF-FC77-4542-8C22-63DD037305B0}" type="slidenum">
              <a:rPr lang="en-US" smtClean="0"/>
              <a:t>17</a:t>
            </a:fld>
            <a:endParaRPr lang="en-US" dirty="0"/>
          </a:p>
        </p:txBody>
      </p:sp>
    </p:spTree>
    <p:extLst>
      <p:ext uri="{BB962C8B-B14F-4D97-AF65-F5344CB8AC3E}">
        <p14:creationId xmlns:p14="http://schemas.microsoft.com/office/powerpoint/2010/main" val="422958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47575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1223245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3414957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1396656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100958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3</a:t>
            </a:fld>
            <a:endParaRPr lang="en-US"/>
          </a:p>
        </p:txBody>
      </p:sp>
    </p:spTree>
    <p:extLst>
      <p:ext uri="{BB962C8B-B14F-4D97-AF65-F5344CB8AC3E}">
        <p14:creationId xmlns:p14="http://schemas.microsoft.com/office/powerpoint/2010/main" val="847574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25</a:t>
            </a:fld>
            <a:endParaRPr lang="en-US"/>
          </a:p>
        </p:txBody>
      </p:sp>
    </p:spTree>
    <p:extLst>
      <p:ext uri="{BB962C8B-B14F-4D97-AF65-F5344CB8AC3E}">
        <p14:creationId xmlns:p14="http://schemas.microsoft.com/office/powerpoint/2010/main" val="2622821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27</a:t>
            </a:fld>
            <a:endParaRPr lang="en-US"/>
          </a:p>
        </p:txBody>
      </p:sp>
    </p:spTree>
    <p:extLst>
      <p:ext uri="{BB962C8B-B14F-4D97-AF65-F5344CB8AC3E}">
        <p14:creationId xmlns:p14="http://schemas.microsoft.com/office/powerpoint/2010/main" val="1021402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13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3983298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30</a:t>
            </a:fld>
            <a:endParaRPr lang="en-US"/>
          </a:p>
        </p:txBody>
      </p:sp>
    </p:spTree>
    <p:extLst>
      <p:ext uri="{BB962C8B-B14F-4D97-AF65-F5344CB8AC3E}">
        <p14:creationId xmlns:p14="http://schemas.microsoft.com/office/powerpoint/2010/main" val="4259445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Great Slide to explain the methodology and thinking behind why we want to discourage these EXC</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922324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1858842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3163914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4043060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351846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8052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41</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3/14/2015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3684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4942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dirty="0"/>
              <a:t>Time: 15:00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312068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dirty="0"/>
          </a:p>
        </p:txBody>
      </p:sp>
    </p:spTree>
    <p:extLst>
      <p:ext uri="{BB962C8B-B14F-4D97-AF65-F5344CB8AC3E}">
        <p14:creationId xmlns:p14="http://schemas.microsoft.com/office/powerpoint/2010/main" val="73254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dirty="0"/>
          </a:p>
        </p:txBody>
      </p:sp>
    </p:spTree>
    <p:extLst>
      <p:ext uri="{BB962C8B-B14F-4D97-AF65-F5344CB8AC3E}">
        <p14:creationId xmlns:p14="http://schemas.microsoft.com/office/powerpoint/2010/main" val="131251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3/14/2015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7134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208841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825358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29534831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4667863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7700573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80346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262795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3279673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0797952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3176259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38410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7" r:id="rId33"/>
    <p:sldLayoutId id="2147484300" r:id="rId34"/>
    <p:sldLayoutId id="2147484301" r:id="rId35"/>
    <p:sldLayoutId id="2147484302" r:id="rId36"/>
    <p:sldLayoutId id="2147484303" r:id="rId3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 id="2147484296" r:id="rId19"/>
    <p:sldLayoutId id="2147484299" r:id="rId20"/>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emf"/><Relationship Id="rId16" Type="http://schemas.openxmlformats.org/officeDocument/2006/relationships/image" Target="../media/image59.emf"/><Relationship Id="rId1" Type="http://schemas.openxmlformats.org/officeDocument/2006/relationships/slideLayout" Target="../slideLayouts/slideLayout22.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blogs.msdn.com/vesku" TargetMode="External"/><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68.WMF"/><Relationship Id="rId4" Type="http://schemas.openxmlformats.org/officeDocument/2006/relationships/image" Target="../media/image6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hyperlink" Target="http://apisandbox.msdn.microsoft.com/" TargetMode="External"/><Relationship Id="rId7"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80.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hyperlink" Target="http://stackoverflow.com/questions/tagged/ms-offic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6.emf"/><Relationship Id="rId7" Type="http://schemas.openxmlformats.org/officeDocument/2006/relationships/image" Target="../media/image30.png"/><Relationship Id="rId12" Type="http://schemas.openxmlformats.org/officeDocument/2006/relationships/image" Target="../media/image34.png"/><Relationship Id="rId17" Type="http://schemas.microsoft.com/office/2007/relationships/hdphoto" Target="../media/hdphoto2.wdp"/><Relationship Id="rId2" Type="http://schemas.openxmlformats.org/officeDocument/2006/relationships/image" Target="../media/image25.png"/><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emf"/><Relationship Id="rId15" Type="http://schemas.openxmlformats.org/officeDocument/2006/relationships/image" Target="../media/image37.png"/><Relationship Id="rId10" Type="http://schemas.microsoft.com/office/2007/relationships/hdphoto" Target="../media/hdphoto1.wdp"/><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3600" b="1" dirty="0"/>
              <a:t>Latest learnings on transforming your SharePoint code from server side to client side</a:t>
            </a:r>
            <a:endParaRPr lang="en-US" sz="3600" dirty="0"/>
          </a:p>
        </p:txBody>
      </p:sp>
      <p:sp>
        <p:nvSpPr>
          <p:cNvPr id="2" name="Text Placeholder 1"/>
          <p:cNvSpPr>
            <a:spLocks noGrp="1"/>
          </p:cNvSpPr>
          <p:nvPr>
            <p:ph type="body" sz="quarter" idx="12"/>
          </p:nvPr>
        </p:nvSpPr>
        <p:spPr>
          <a:xfrm>
            <a:off x="493713" y="5307324"/>
            <a:ext cx="5658893" cy="498598"/>
          </a:xfrm>
        </p:spPr>
        <p:txBody>
          <a:bodyPr/>
          <a:lstStyle/>
          <a:p>
            <a:r>
              <a:rPr lang="fi-FI" dirty="0" smtClean="0"/>
              <a:t>Vesa Juvonen</a:t>
            </a:r>
          </a:p>
          <a:p>
            <a:r>
              <a:rPr lang="fi-FI" dirty="0" smtClean="0"/>
              <a:t>Senior Program Manager</a:t>
            </a:r>
          </a:p>
          <a:p>
            <a:r>
              <a:rPr lang="fi-FI" dirty="0" smtClean="0"/>
              <a:t>Office 365 Engineering, 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a:t>
            </a:r>
            <a:r>
              <a:rPr lang="en-US" sz="6598" dirty="0" smtClean="0"/>
              <a:t>be supported with SharePoint Server 2016”</a:t>
            </a:r>
            <a:endParaRPr lang="en-GB" sz="6598" dirty="0"/>
          </a:p>
        </p:txBody>
      </p:sp>
      <p:sp>
        <p:nvSpPr>
          <p:cNvPr id="4" name="TextBox 3"/>
          <p:cNvSpPr txBox="1"/>
          <p:nvPr/>
        </p:nvSpPr>
        <p:spPr>
          <a:xfrm>
            <a:off x="4526217" y="4969934"/>
            <a:ext cx="6744731" cy="1569148"/>
          </a:xfrm>
          <a:prstGeom prst="rect">
            <a:avLst/>
          </a:prstGeom>
          <a:noFill/>
        </p:spPr>
        <p:txBody>
          <a:bodyPr wrap="square" rtlCol="0">
            <a:spAutoFit/>
          </a:bodyPr>
          <a:lstStyle/>
          <a:p>
            <a:r>
              <a:rPr lang="en-US" sz="2399" dirty="0" smtClean="0"/>
              <a:t>We will make though investments mainly on the app model side also for on-premises to better align the development story: Write once and use it cross cloud and on-premise</a:t>
            </a:r>
            <a:r>
              <a:rPr lang="en-US" sz="2399" dirty="0"/>
              <a: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584618" cy="1861600"/>
          </a:xfrm>
          <a:prstGeom prst="rect">
            <a:avLst/>
          </a:prstGeom>
          <a:noFill/>
        </p:spPr>
        <p:txBody>
          <a:bodyPr wrap="none" rtlCol="0">
            <a:spAutoFit/>
          </a:bodyPr>
          <a:lstStyle/>
          <a:p>
            <a:r>
              <a:rPr lang="en-US" sz="11497" dirty="0" smtClean="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015262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“I saw a blog post in Internet saying that app model is dead”</a:t>
            </a:r>
            <a:endParaRPr lang="en-GB" sz="6000" dirty="0"/>
          </a:p>
        </p:txBody>
      </p:sp>
      <p:sp>
        <p:nvSpPr>
          <p:cNvPr id="4" name="TextBox 3"/>
          <p:cNvSpPr txBox="1"/>
          <p:nvPr/>
        </p:nvSpPr>
        <p:spPr>
          <a:xfrm>
            <a:off x="4280234" y="4734528"/>
            <a:ext cx="6744731" cy="1569148"/>
          </a:xfrm>
          <a:prstGeom prst="rect">
            <a:avLst/>
          </a:prstGeom>
          <a:noFill/>
        </p:spPr>
        <p:txBody>
          <a:bodyPr wrap="square" rtlCol="0">
            <a:spAutoFit/>
          </a:bodyPr>
          <a:lstStyle/>
          <a:p>
            <a:r>
              <a:rPr lang="en-US" sz="2399" dirty="0" smtClean="0"/>
              <a:t>It’s more live than ever. We are committed on this model and majority of our development investments are placed on the app model topics for cloud </a:t>
            </a:r>
            <a:r>
              <a:rPr lang="en-US" sz="2399" dirty="0" smtClean="0"/>
              <a:t>AND on-premises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170904" y="3601633"/>
            <a:ext cx="5785751" cy="1569660"/>
          </a:xfrm>
          <a:prstGeom prst="rect">
            <a:avLst/>
          </a:prstGeom>
          <a:noFill/>
        </p:spPr>
        <p:txBody>
          <a:bodyPr wrap="none" rtlCol="0">
            <a:spAutoFit/>
          </a:bodyPr>
          <a:lstStyle/>
          <a:p>
            <a:r>
              <a:rPr lang="en-US" sz="9600" dirty="0" smtClean="0">
                <a:latin typeface="Segoe UI" panose="020B0502040204020203" pitchFamily="34" charset="0"/>
                <a:cs typeface="Segoe UI" panose="020B0502040204020203" pitchFamily="34" charset="0"/>
              </a:rPr>
              <a:t>No it’s not</a:t>
            </a:r>
            <a:endParaRPr lang="en-GB" sz="9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113068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279"/>
          <a:stretch/>
        </p:blipFill>
        <p:spPr>
          <a:xfrm>
            <a:off x="0" y="0"/>
            <a:ext cx="12188825" cy="6879026"/>
          </a:xfrm>
          <a:prstGeom prst="rect">
            <a:avLst/>
          </a:prstGeom>
        </p:spPr>
      </p:pic>
      <p:sp>
        <p:nvSpPr>
          <p:cNvPr id="12" name="Rectangle 11"/>
          <p:cNvSpPr/>
          <p:nvPr/>
        </p:nvSpPr>
        <p:spPr bwMode="auto">
          <a:xfrm rot="16200000" flipH="1" flipV="1">
            <a:off x="2537429" y="-2537423"/>
            <a:ext cx="6879021" cy="1195387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 on the </a:t>
            </a:r>
            <a:br>
              <a:rPr lang="en-US" sz="7200" dirty="0" smtClean="0"/>
            </a:br>
            <a:r>
              <a:rPr lang="en-US" sz="7200" dirty="0" smtClean="0"/>
              <a:t>model in Microsoft</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work in this areas?</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introduce recommendations?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introduce changes?</a:t>
            </a:r>
            <a:endParaRPr lang="en-US" sz="2400" dirty="0">
              <a:solidFill>
                <a:srgbClr val="FFFFFF"/>
              </a:solidFill>
              <a:latin typeface="Segoe UI Light"/>
            </a:endParaRPr>
          </a:p>
        </p:txBody>
      </p:sp>
    </p:spTree>
    <p:extLst>
      <p:ext uri="{BB962C8B-B14F-4D97-AF65-F5344CB8AC3E}">
        <p14:creationId xmlns:p14="http://schemas.microsoft.com/office/powerpoint/2010/main" val="136693317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smtClean="0"/>
              <a:t>“Microsoft is coming up with recommendations without knowledge on what field needs”</a:t>
            </a:r>
            <a:endParaRPr lang="en-GB" sz="5400" dirty="0"/>
          </a:p>
        </p:txBody>
      </p:sp>
      <p:sp>
        <p:nvSpPr>
          <p:cNvPr id="4" name="TextBox 3"/>
          <p:cNvSpPr txBox="1"/>
          <p:nvPr/>
        </p:nvSpPr>
        <p:spPr>
          <a:xfrm>
            <a:off x="4170904" y="4627417"/>
            <a:ext cx="6744731" cy="1938351"/>
          </a:xfrm>
          <a:prstGeom prst="rect">
            <a:avLst/>
          </a:prstGeom>
          <a:noFill/>
        </p:spPr>
        <p:txBody>
          <a:bodyPr wrap="square" rtlCol="0">
            <a:spAutoFit/>
          </a:bodyPr>
          <a:lstStyle/>
          <a:p>
            <a:r>
              <a:rPr lang="en-US" sz="2399" dirty="0" smtClean="0"/>
              <a:t>We have multiple virtual teams who are working closely full time with customers on app model topics related on the cloud and also on-premises. Our recommendations are coming from real life customer work.</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170904" y="3585307"/>
            <a:ext cx="5513497" cy="1200329"/>
          </a:xfrm>
          <a:prstGeom prst="rect">
            <a:avLst/>
          </a:prstGeom>
          <a:noFill/>
        </p:spPr>
        <p:txBody>
          <a:bodyPr wrap="none" rtlCol="0">
            <a:spAutoFit/>
          </a:bodyPr>
          <a:lstStyle/>
          <a:p>
            <a:r>
              <a:rPr lang="en-US" sz="7200" dirty="0" smtClean="0">
                <a:latin typeface="Segoe UI" panose="020B0502040204020203" pitchFamily="34" charset="0"/>
                <a:cs typeface="Segoe UI" panose="020B0502040204020203" pitchFamily="34" charset="0"/>
              </a:rPr>
              <a:t>Actually… No</a:t>
            </a:r>
            <a:endParaRPr lang="en-GB" sz="7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3256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6000" dirty="0" smtClean="0"/>
              <a:t>”MS clearly does not understand where field is and how things are done!”</a:t>
            </a:r>
            <a:endParaRPr lang="en-GB" sz="6000" dirty="0"/>
          </a:p>
        </p:txBody>
      </p:sp>
      <p:sp>
        <p:nvSpPr>
          <p:cNvPr id="5" name="TextBox 4"/>
          <p:cNvSpPr txBox="1"/>
          <p:nvPr/>
        </p:nvSpPr>
        <p:spPr>
          <a:xfrm>
            <a:off x="2116515" y="3758035"/>
            <a:ext cx="8176099" cy="1199944"/>
          </a:xfrm>
          <a:prstGeom prst="rect">
            <a:avLst/>
          </a:prstGeom>
          <a:noFill/>
        </p:spPr>
        <p:txBody>
          <a:bodyPr wrap="square" rtlCol="0">
            <a:spAutoFit/>
          </a:bodyPr>
          <a:lstStyle/>
          <a:p>
            <a:r>
              <a:rPr lang="en-US" sz="2399" dirty="0" smtClean="0"/>
              <a:t>What if we actually do, but want to gradually direct you on the right direction to align with the product and service roadmap? </a:t>
            </a:r>
            <a:endParaRPr lang="en-GB" sz="2399" dirty="0"/>
          </a:p>
        </p:txBody>
      </p:sp>
    </p:spTree>
    <p:extLst>
      <p:ext uri="{BB962C8B-B14F-4D97-AF65-F5344CB8AC3E}">
        <p14:creationId xmlns:p14="http://schemas.microsoft.com/office/powerpoint/2010/main" val="27146262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1910170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O365 Dev Patterns and Practices model</a:t>
            </a:r>
            <a:endParaRPr lang="en-GB" dirty="0"/>
          </a:p>
        </p:txBody>
      </p:sp>
      <p:sp>
        <p:nvSpPr>
          <p:cNvPr id="4" name="Rectangle 3"/>
          <p:cNvSpPr/>
          <p:nvPr/>
        </p:nvSpPr>
        <p:spPr bwMode="auto">
          <a:xfrm>
            <a:off x="4079276" y="2906997"/>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2212452"/>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747876"/>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906997"/>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747876"/>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Engineering input for </a:t>
            </a:r>
            <a:r>
              <a:rPr lang="en-US" sz="2000" dirty="0" smtClean="0">
                <a:gradFill>
                  <a:gsLst>
                    <a:gs pos="0">
                      <a:srgbClr val="FFFFFF"/>
                    </a:gs>
                    <a:gs pos="100000">
                      <a:srgbClr val="FFFFFF"/>
                    </a:gs>
                  </a:gsLst>
                  <a:lin ang="5400000" scaled="0"/>
                </a:gradFill>
                <a:ea typeface="Segoe UI" pitchFamily="34" charset="0"/>
                <a:cs typeface="Segoe UI" pitchFamily="34" charset="0"/>
              </a:rPr>
              <a:t>API changes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2212452"/>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693714"/>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693714"/>
            <a:ext cx="973593" cy="410713"/>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3101603"/>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3099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JDP Program</a:t>
            </a:r>
            <a:endParaRPr lang="en-US" sz="4800" dirty="0"/>
          </a:p>
        </p:txBody>
      </p:sp>
      <p:sp>
        <p:nvSpPr>
          <p:cNvPr id="14" name="Pentagon 13"/>
          <p:cNvSpPr/>
          <p:nvPr>
            <p:custDataLst>
              <p:tags r:id="rId1"/>
            </p:custDataLst>
          </p:nvPr>
        </p:nvSpPr>
        <p:spPr bwMode="auto">
          <a:xfrm>
            <a:off x="2800438" y="1063948"/>
            <a:ext cx="7149647" cy="247290"/>
          </a:xfrm>
          <a:prstGeom prst="homePlat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0" rIns="91403" bIns="0" numCol="1" spcCol="0" rtlCol="0" fromWordArt="0" anchor="ctr" anchorCtr="0" forceAA="0" compatLnSpc="1">
            <a:prstTxWarp prst="textNoShape">
              <a:avLst/>
            </a:prstTxWarp>
            <a:noAutofit/>
          </a:bodyPr>
          <a:lstStyle/>
          <a:p>
            <a:pPr defTabSz="913951"/>
            <a:r>
              <a:rPr lang="en-US" sz="1400" dirty="0" smtClean="0">
                <a:solidFill>
                  <a:schemeClr val="tx1"/>
                </a:solidFill>
                <a:latin typeface="Segoe UI Semibold" panose="020B0702040204020203" pitchFamily="34" charset="0"/>
                <a:ea typeface="Segoe UI" pitchFamily="34" charset="0"/>
                <a:cs typeface="Segoe UI Semibold" panose="020B0702040204020203" pitchFamily="34" charset="0"/>
              </a:rPr>
              <a:t>WHERE ARE WE AND WHERE ARE WE HEADING?</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25" name="Pentagon 24"/>
          <p:cNvSpPr/>
          <p:nvPr>
            <p:custDataLst>
              <p:tags r:id="rId2"/>
            </p:custDataLst>
          </p:nvPr>
        </p:nvSpPr>
        <p:spPr bwMode="auto">
          <a:xfrm>
            <a:off x="2816334" y="3903743"/>
            <a:ext cx="4700815" cy="249238"/>
          </a:xfrm>
          <a:prstGeom prst="homePlat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0" rIns="91403" bIns="0" numCol="1" spcCol="0" rtlCol="0" fromWordArt="0" anchor="ctr" anchorCtr="0" forceAA="0" compatLnSpc="1">
            <a:prstTxWarp prst="textNoShape">
              <a:avLst/>
            </a:prstTxWarp>
            <a:noAutofit/>
          </a:bodyPr>
          <a:lstStyle/>
          <a:p>
            <a:pPr defTabSz="913951"/>
            <a:r>
              <a:rPr lang="en-US" sz="1400" dirty="0" smtClean="0">
                <a:solidFill>
                  <a:schemeClr val="tx1"/>
                </a:solidFill>
                <a:latin typeface="Segoe UI Semibold" panose="020B0702040204020203" pitchFamily="34" charset="0"/>
                <a:ea typeface="Segoe UI" pitchFamily="34" charset="0"/>
                <a:cs typeface="Segoe UI Semibold" panose="020B0702040204020203" pitchFamily="34" charset="0"/>
              </a:rPr>
              <a:t>ACTUAL CONVERSION</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16" name="Rectangle 15"/>
          <p:cNvSpPr/>
          <p:nvPr>
            <p:custDataLst>
              <p:tags r:id="rId3"/>
            </p:custDataLst>
          </p:nvPr>
        </p:nvSpPr>
        <p:spPr bwMode="auto">
          <a:xfrm>
            <a:off x="7650247" y="1405080"/>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4"/>
            </p:custDataLst>
          </p:nvPr>
        </p:nvSpPr>
        <p:spPr bwMode="auto">
          <a:xfrm>
            <a:off x="2801335" y="1405080"/>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5"/>
            </p:custDataLst>
          </p:nvPr>
        </p:nvSpPr>
        <p:spPr bwMode="auto">
          <a:xfrm>
            <a:off x="5225791" y="1405080"/>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84395" y="1941659"/>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Prepare app hosting configuration.  Leverage available resources to ramp up dev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633306" y="1941659"/>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208850" y="1941659"/>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6"/>
            </p:custDataLst>
          </p:nvPr>
        </p:nvSpPr>
        <p:spPr bwMode="auto">
          <a:xfrm>
            <a:off x="2816334" y="2902100"/>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7"/>
            </p:custDataLst>
          </p:nvPr>
        </p:nvSpPr>
        <p:spPr bwMode="auto">
          <a:xfrm>
            <a:off x="5225791" y="2902100"/>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8"/>
            </p:custDataLst>
          </p:nvPr>
        </p:nvSpPr>
        <p:spPr bwMode="auto">
          <a:xfrm>
            <a:off x="7650247" y="2902100"/>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Development SOW (optional)</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800398" y="1931183"/>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32111" y="1923780"/>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59144" y="1931182"/>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9"/>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funding to off-set costs associated with development and testing</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10"/>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Retract FTC</a:t>
            </a:r>
          </a:p>
          <a:p>
            <a:pPr defTabSz="913951"/>
            <a:r>
              <a:rPr lang="en-US" sz="1400" dirty="0" smtClean="0">
                <a:solidFill>
                  <a:schemeClr val="bg2">
                    <a:lumMod val="50000"/>
                  </a:schemeClr>
                </a:solidFill>
                <a:cs typeface="Segoe UI" panose="020B0502040204020203" pitchFamily="34" charset="0"/>
              </a:rPr>
              <a:t>Deploy App solutions</a:t>
            </a:r>
            <a:endParaRPr lang="en-US" sz="1400" dirty="0">
              <a:solidFill>
                <a:schemeClr val="bg2">
                  <a:lumMod val="50000"/>
                </a:schemeClr>
              </a:solidFill>
              <a:cs typeface="Segoe UI" panose="020B0502040204020203" pitchFamily="34" charset="0"/>
            </a:endParaRPr>
          </a:p>
        </p:txBody>
      </p:sp>
      <p:sp>
        <p:nvSpPr>
          <p:cNvPr id="29" name="Rectangle 28"/>
          <p:cNvSpPr/>
          <p:nvPr>
            <p:custDataLst>
              <p:tags r:id="rId11"/>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2"/>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45305" y="1883486"/>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Tree>
    <p:extLst>
      <p:ext uri="{BB962C8B-B14F-4D97-AF65-F5344CB8AC3E}">
        <p14:creationId xmlns:p14="http://schemas.microsoft.com/office/powerpoint/2010/main" val="3240322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and Practices training package</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p>
          <a:p>
            <a:pPr lvl="1"/>
            <a:r>
              <a:rPr lang="en-US" dirty="0" smtClean="0">
                <a:solidFill>
                  <a:schemeClr val="tx2"/>
                </a:solidFill>
              </a:rPr>
              <a:t>Recorded videos coming also soon</a:t>
            </a:r>
            <a:endParaRPr lang="en-GB" dirty="0" smtClean="0">
              <a:solidFill>
                <a:schemeClr val="tx2"/>
              </a:solidFill>
            </a:endParaRPr>
          </a:p>
        </p:txBody>
      </p:sp>
      <p:sp>
        <p:nvSpPr>
          <p:cNvPr id="4" name="TextBox 3"/>
          <p:cNvSpPr txBox="1"/>
          <p:nvPr/>
        </p:nvSpPr>
        <p:spPr>
          <a:xfrm>
            <a:off x="678539" y="3613439"/>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89588" y="3613439"/>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678539" y="5913797"/>
            <a:ext cx="4954818"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and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1696145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538"/>
          <a:stretch/>
        </p:blipFill>
        <p:spPr>
          <a:xfrm>
            <a:off x="0" y="0"/>
            <a:ext cx="12188825" cy="6858000"/>
          </a:xfrm>
          <a:prstGeom prst="rect">
            <a:avLst/>
          </a:prstGeom>
        </p:spPr>
      </p:pic>
      <p:sp>
        <p:nvSpPr>
          <p:cNvPr id="12" name="Rectangle 11"/>
          <p:cNvSpPr/>
          <p:nvPr/>
        </p:nvSpPr>
        <p:spPr bwMode="auto">
          <a:xfrm rot="16200000" flipH="1" flipV="1">
            <a:off x="2546954" y="-2546948"/>
            <a:ext cx="6879021" cy="1197292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Learnings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It’s not about technology</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App model is extremely powerful</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Provider hosted apps is the future</a:t>
            </a:r>
            <a:endParaRPr lang="en-US" sz="2400" dirty="0">
              <a:solidFill>
                <a:srgbClr val="FFFFFF"/>
              </a:solidFill>
              <a:latin typeface="Segoe UI Light"/>
            </a:endParaRP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0" y="-7880"/>
            <a:ext cx="12188825" cy="1724234"/>
          </a:xfrm>
          <a:prstGeom prst="rect">
            <a:avLst/>
          </a:prstGeom>
        </p:spPr>
      </p:pic>
      <p:sp>
        <p:nvSpPr>
          <p:cNvPr id="8" name="Rectangle 7"/>
          <p:cNvSpPr/>
          <p:nvPr/>
        </p:nvSpPr>
        <p:spPr>
          <a:xfrm>
            <a:off x="-1" y="-6363"/>
            <a:ext cx="12188825" cy="172271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799"/>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706" y="4959096"/>
            <a:ext cx="3502294" cy="10769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2839" y="1970525"/>
            <a:ext cx="4291734" cy="111563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871" y="3630272"/>
            <a:ext cx="3809008" cy="714189"/>
          </a:xfrm>
          <a:prstGeom prst="rect">
            <a:avLst/>
          </a:prstGeom>
        </p:spPr>
      </p:pic>
      <p:pic>
        <p:nvPicPr>
          <p:cNvPr id="15" name="Picture 14"/>
          <p:cNvPicPr>
            <a:picLocks noChangeAspect="1"/>
          </p:cNvPicPr>
          <p:nvPr/>
        </p:nvPicPr>
        <p:blipFill>
          <a:blip r:embed="rId6"/>
          <a:stretch>
            <a:fillRect/>
          </a:stretch>
        </p:blipFill>
        <p:spPr>
          <a:xfrm>
            <a:off x="6895145" y="4712519"/>
            <a:ext cx="2542513" cy="131410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8154" y="3086160"/>
            <a:ext cx="3921378" cy="1470067"/>
          </a:xfrm>
          <a:prstGeom prst="rect">
            <a:avLst/>
          </a:prstGeom>
        </p:spPr>
      </p:pic>
      <p:sp>
        <p:nvSpPr>
          <p:cNvPr id="7" name="TextBox 6"/>
          <p:cNvSpPr txBox="1"/>
          <p:nvPr/>
        </p:nvSpPr>
        <p:spPr>
          <a:xfrm>
            <a:off x="2582383" y="108102"/>
            <a:ext cx="7024058" cy="707702"/>
          </a:xfrm>
          <a:prstGeom prst="rect">
            <a:avLst/>
          </a:prstGeom>
          <a:noFill/>
        </p:spPr>
        <p:txBody>
          <a:bodyPr wrap="square" rtlCol="0">
            <a:spAutoFit/>
          </a:bodyPr>
          <a:lstStyle/>
          <a:p>
            <a:pPr algn="ctr"/>
            <a:r>
              <a:rPr lang="fi-FI" sz="3999" dirty="0">
                <a:solidFill>
                  <a:schemeClr val="bg1"/>
                </a:solidFill>
                <a:latin typeface="Segoe UI" panose="020B0502040204020203" pitchFamily="34" charset="0"/>
                <a:cs typeface="Segoe UI" panose="020B0502040204020203" pitchFamily="34" charset="0"/>
              </a:rPr>
              <a:t>SharePoint Saturday Helsinki</a:t>
            </a:r>
            <a:endParaRPr lang="fi-FI" sz="3999" dirty="0">
              <a:solidFill>
                <a:schemeClr val="bg1"/>
              </a:solidFill>
              <a:latin typeface="Segoe UI" panose="020B0502040204020203" pitchFamily="34" charset="0"/>
              <a:cs typeface="Segoe UI" panose="020B0502040204020203" pitchFamily="34" charset="0"/>
            </a:endParaRPr>
          </a:p>
        </p:txBody>
      </p:sp>
      <p:sp>
        <p:nvSpPr>
          <p:cNvPr id="9" name="TextBox 8"/>
          <p:cNvSpPr txBox="1"/>
          <p:nvPr/>
        </p:nvSpPr>
        <p:spPr>
          <a:xfrm>
            <a:off x="2913559" y="811385"/>
            <a:ext cx="6361706" cy="707702"/>
          </a:xfrm>
          <a:prstGeom prst="rect">
            <a:avLst/>
          </a:prstGeom>
          <a:noFill/>
        </p:spPr>
        <p:txBody>
          <a:bodyPr wrap="square" rtlCol="0">
            <a:spAutoFit/>
          </a:bodyPr>
          <a:lstStyle/>
          <a:p>
            <a:pPr algn="ctr"/>
            <a:r>
              <a:rPr lang="fi-FI" sz="3999" dirty="0">
                <a:solidFill>
                  <a:schemeClr val="bg1"/>
                </a:solidFill>
                <a:latin typeface="Segoe UI" panose="020B0502040204020203" pitchFamily="34" charset="0"/>
                <a:cs typeface="Segoe UI" panose="020B0502040204020203" pitchFamily="34" charset="0"/>
              </a:rPr>
              <a:t>Thank you to our sponsors!</a:t>
            </a:r>
            <a:endParaRPr lang="fi-FI" sz="3999"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58944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315645259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992413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a:t>
            </a:r>
            <a:r>
              <a:rPr lang="en-US" sz="6598">
                <a:solidFill>
                  <a:schemeClr val="tx1"/>
                </a:solidFill>
              </a:rPr>
              <a:t>Will </a:t>
            </a:r>
            <a:r>
              <a:rPr lang="en-US" sz="6598" dirty="0">
                <a:solidFill>
                  <a:schemeClr val="tx1"/>
                </a:solidFill>
              </a:rPr>
              <a:t>you introduce new model for app model replacement in </a:t>
            </a:r>
            <a:r>
              <a:rPr lang="en-US" sz="6598">
                <a:solidFill>
                  <a:schemeClr val="tx1"/>
                </a:solidFill>
              </a:rPr>
              <a:t>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 model 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06613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“I can’t do </a:t>
            </a:r>
            <a:r>
              <a:rPr lang="en-US" sz="6598" i="1" dirty="0"/>
              <a:t>XYZ</a:t>
            </a:r>
            <a:r>
              <a:rPr lang="en-US" sz="6598" dirty="0"/>
              <a:t> with app model?”</a:t>
            </a:r>
            <a:endParaRPr lang="en-GB" sz="6598" dirty="0"/>
          </a:p>
        </p:txBody>
      </p:sp>
      <p:sp>
        <p:nvSpPr>
          <p:cNvPr id="4" name="TextBox 3"/>
          <p:cNvSpPr txBox="1"/>
          <p:nvPr/>
        </p:nvSpPr>
        <p:spPr>
          <a:xfrm>
            <a:off x="4570809" y="3863380"/>
            <a:ext cx="7097318"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app model, but functional requirements can be </a:t>
            </a:r>
            <a:r>
              <a:rPr lang="en-US" sz="2399" dirty="0" smtClean="0">
                <a:latin typeface="Segoe UI" panose="020B0502040204020203" pitchFamily="34" charset="0"/>
                <a:cs typeface="Segoe UI" panose="020B0502040204020203" pitchFamily="34" charset="0"/>
              </a:rPr>
              <a:t>often achieved </a:t>
            </a:r>
            <a:r>
              <a:rPr lang="en-US" sz="2399" dirty="0">
                <a:latin typeface="Segoe UI" panose="020B0502040204020203" pitchFamily="34" charset="0"/>
                <a:cs typeface="Segoe UI" panose="020B0502040204020203" pitchFamily="34" charset="0"/>
              </a:rPr>
              <a:t>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30659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smtClean="0"/>
              <a:t>You can actually do much more with provider hosted model than with typical farm solutions…</a:t>
            </a:r>
            <a:endParaRPr lang="en-GB" sz="6598" dirty="0"/>
          </a:p>
        </p:txBody>
      </p:sp>
      <p:sp>
        <p:nvSpPr>
          <p:cNvPr id="4" name="TextBox 3"/>
          <p:cNvSpPr txBox="1"/>
          <p:nvPr/>
        </p:nvSpPr>
        <p:spPr>
          <a:xfrm>
            <a:off x="4191986" y="3758877"/>
            <a:ext cx="7394768" cy="1815882"/>
          </a:xfrm>
          <a:prstGeom prst="rect">
            <a:avLst/>
          </a:prstGeom>
          <a:noFill/>
        </p:spPr>
        <p:txBody>
          <a:bodyPr wrap="square" rtlCol="0">
            <a:spAutoFit/>
          </a:bodyPr>
          <a:lstStyle/>
          <a:p>
            <a:r>
              <a:rPr lang="en-US" sz="2800" dirty="0" smtClean="0">
                <a:latin typeface="Segoe UI" panose="020B0502040204020203" pitchFamily="34" charset="0"/>
                <a:cs typeface="Segoe UI" panose="020B0502040204020203" pitchFamily="34" charset="0"/>
              </a:rPr>
              <a:t>Especially Azure based solutions have pretty much infinite opportunities. Approaches are slightly different, but the engine is super powerful </a:t>
            </a:r>
            <a:endParaRPr lang="en-GB"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65339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819603"/>
            <a:ext cx="11564031" cy="1218795"/>
          </a:xfrm>
        </p:spPr>
        <p:txBody>
          <a:bodyPr>
            <a:noAutofit/>
          </a:bodyPr>
          <a:lstStyle/>
          <a:p>
            <a:r>
              <a:rPr lang="fi-FI" sz="6600" dirty="0" smtClean="0"/>
              <a:t>Site provisioning and site configuration automation is the key!</a:t>
            </a:r>
            <a:endParaRPr lang="en-US" sz="6600" dirty="0"/>
          </a:p>
        </p:txBody>
      </p:sp>
      <p:sp>
        <p:nvSpPr>
          <p:cNvPr id="2" name="TextBox 1"/>
          <p:cNvSpPr txBox="1"/>
          <p:nvPr/>
        </p:nvSpPr>
        <p:spPr>
          <a:xfrm>
            <a:off x="4657126" y="3933895"/>
            <a:ext cx="7426017" cy="1569148"/>
          </a:xfrm>
          <a:prstGeom prst="rect">
            <a:avLst/>
          </a:prstGeom>
          <a:noFill/>
        </p:spPr>
        <p:txBody>
          <a:bodyPr wrap="square" rtlCol="0">
            <a:spAutoFit/>
          </a:bodyPr>
          <a:lstStyle/>
          <a:p>
            <a:r>
              <a:rPr lang="en-US" sz="2399" dirty="0" smtClean="0">
                <a:solidFill>
                  <a:schemeClr val="bg1"/>
                </a:solidFill>
              </a:rPr>
              <a:t>Apply needed settings and configurations to site collections and sites as part of the site provisioning. Proper site provisioning framework is where it all starts.</a:t>
            </a:r>
            <a:endParaRPr lang="en-US" sz="2399" dirty="0">
              <a:solidFill>
                <a:schemeClr val="bg1"/>
              </a:solidFill>
            </a:endParaRPr>
          </a:p>
        </p:txBody>
      </p:sp>
    </p:spTree>
    <p:extLst>
      <p:ext uri="{BB962C8B-B14F-4D97-AF65-F5344CB8AC3E}">
        <p14:creationId xmlns:p14="http://schemas.microsoft.com/office/powerpoint/2010/main" val="318804887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383698" y="1383021"/>
            <a:ext cx="13738" cy="5076141"/>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Demo - Hybrid </a:t>
            </a:r>
            <a:r>
              <a:rPr lang="en-US" dirty="0" smtClean="0"/>
              <a:t>provisioning from Azure</a:t>
            </a:r>
            <a:endParaRPr lang="en-GB" dirty="0"/>
          </a:p>
        </p:txBody>
      </p:sp>
      <p:grpSp>
        <p:nvGrpSpPr>
          <p:cNvPr id="3" name="Group 2"/>
          <p:cNvGrpSpPr/>
          <p:nvPr/>
        </p:nvGrpSpPr>
        <p:grpSpPr>
          <a:xfrm>
            <a:off x="4448298" y="4163861"/>
            <a:ext cx="1527049" cy="1117041"/>
            <a:chOff x="5647357" y="5181081"/>
            <a:chExt cx="1527049" cy="1117041"/>
          </a:xfrm>
        </p:grpSpPr>
        <p:grpSp>
          <p:nvGrpSpPr>
            <p:cNvPr id="4" name="Group 3"/>
            <p:cNvGrpSpPr/>
            <p:nvPr/>
          </p:nvGrpSpPr>
          <p:grpSpPr>
            <a:xfrm>
              <a:off x="5647357" y="5181081"/>
              <a:ext cx="1527049" cy="825548"/>
              <a:chOff x="5647357" y="5181081"/>
              <a:chExt cx="1527049" cy="825548"/>
            </a:xfrm>
          </p:grpSpPr>
          <p:sp>
            <p:nvSpPr>
              <p:cNvPr id="6" name="Rectangle 5"/>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3"/>
            <a:stretch>
              <a:fillRect/>
            </a:stretch>
          </p:blipFill>
          <p:spPr>
            <a:xfrm>
              <a:off x="6173273" y="5504682"/>
              <a:ext cx="730013" cy="793440"/>
            </a:xfrm>
            <a:prstGeom prst="rect">
              <a:avLst/>
            </a:prstGeom>
          </p:spPr>
        </p:pic>
      </p:grpSp>
      <p:grpSp>
        <p:nvGrpSpPr>
          <p:cNvPr id="8" name="Group 7"/>
          <p:cNvGrpSpPr/>
          <p:nvPr/>
        </p:nvGrpSpPr>
        <p:grpSpPr>
          <a:xfrm>
            <a:off x="4437549" y="2330279"/>
            <a:ext cx="1746418" cy="1114521"/>
            <a:chOff x="7465491" y="5209929"/>
            <a:chExt cx="1746418" cy="1114521"/>
          </a:xfrm>
        </p:grpSpPr>
        <p:grpSp>
          <p:nvGrpSpPr>
            <p:cNvPr id="9" name="Group 8"/>
            <p:cNvGrpSpPr/>
            <p:nvPr/>
          </p:nvGrpSpPr>
          <p:grpSpPr>
            <a:xfrm>
              <a:off x="7465491" y="5209929"/>
              <a:ext cx="1746418" cy="825548"/>
              <a:chOff x="5427988" y="5181081"/>
              <a:chExt cx="1746418" cy="825548"/>
            </a:xfrm>
          </p:grpSpPr>
          <p:sp>
            <p:nvSpPr>
              <p:cNvPr id="11" name="Rectangle 1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12" name="Picture 11"/>
              <p:cNvPicPr>
                <a:picLocks noChangeAspect="1"/>
              </p:cNvPicPr>
              <p:nvPr/>
            </p:nvPicPr>
            <p:blipFill>
              <a:blip r:embed="rId2"/>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4"/>
            <a:stretch>
              <a:fillRect/>
            </a:stretch>
          </p:blipFill>
          <p:spPr>
            <a:xfrm>
              <a:off x="8060707" y="5531010"/>
              <a:ext cx="911161" cy="793440"/>
            </a:xfrm>
            <a:prstGeom prst="rect">
              <a:avLst/>
            </a:prstGeom>
          </p:spPr>
        </p:pic>
      </p:grpSp>
      <p:pic>
        <p:nvPicPr>
          <p:cNvPr id="13" name="Picture 12"/>
          <p:cNvPicPr>
            <a:picLocks noChangeAspect="1"/>
          </p:cNvPicPr>
          <p:nvPr/>
        </p:nvPicPr>
        <p:blipFill rotWithShape="1">
          <a:blip r:embed="rId5"/>
          <a:srcRect r="16754" b="19034"/>
          <a:stretch/>
        </p:blipFill>
        <p:spPr>
          <a:xfrm>
            <a:off x="613330" y="2675209"/>
            <a:ext cx="2845749" cy="1150304"/>
          </a:xfrm>
          <a:prstGeom prst="rect">
            <a:avLst/>
          </a:prstGeom>
          <a:ln>
            <a:solidFill>
              <a:schemeClr val="bg1">
                <a:lumMod val="75000"/>
              </a:schemeClr>
            </a:solidFill>
          </a:ln>
        </p:spPr>
      </p:pic>
      <p:grpSp>
        <p:nvGrpSpPr>
          <p:cNvPr id="15" name="Group 14"/>
          <p:cNvGrpSpPr>
            <a:grpSpLocks noChangeAspect="1"/>
          </p:cNvGrpSpPr>
          <p:nvPr/>
        </p:nvGrpSpPr>
        <p:grpSpPr>
          <a:xfrm>
            <a:off x="1943632" y="3370372"/>
            <a:ext cx="1831755" cy="1200217"/>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6"/>
            <a:stretch>
              <a:fillRect/>
            </a:stretch>
          </p:blipFill>
          <p:spPr>
            <a:xfrm>
              <a:off x="5246592" y="3476941"/>
              <a:ext cx="529349" cy="417312"/>
            </a:xfrm>
            <a:prstGeom prst="rect">
              <a:avLst/>
            </a:prstGeom>
          </p:spPr>
        </p:pic>
        <p:pic>
          <p:nvPicPr>
            <p:cNvPr id="18" name="Picture 17"/>
            <p:cNvPicPr>
              <a:picLocks noChangeAspect="1"/>
            </p:cNvPicPr>
            <p:nvPr/>
          </p:nvPicPr>
          <p:blipFill>
            <a:blip r:embed="rId6"/>
            <a:stretch>
              <a:fillRect/>
            </a:stretch>
          </p:blipFill>
          <p:spPr>
            <a:xfrm>
              <a:off x="5581574" y="3585493"/>
              <a:ext cx="556200" cy="438480"/>
            </a:xfrm>
            <a:prstGeom prst="rect">
              <a:avLst/>
            </a:prstGeom>
          </p:spPr>
        </p:pic>
        <p:pic>
          <p:nvPicPr>
            <p:cNvPr id="19" name="Picture 18"/>
            <p:cNvPicPr>
              <a:picLocks noChangeAspect="1"/>
            </p:cNvPicPr>
            <p:nvPr/>
          </p:nvPicPr>
          <p:blipFill>
            <a:blip r:embed="rId2"/>
            <a:stretch>
              <a:fillRect/>
            </a:stretch>
          </p:blipFill>
          <p:spPr>
            <a:xfrm>
              <a:off x="5970309" y="3700199"/>
              <a:ext cx="420496" cy="432326"/>
            </a:xfrm>
            <a:prstGeom prst="rect">
              <a:avLst/>
            </a:prstGeom>
          </p:spPr>
        </p:pic>
        <p:pic>
          <p:nvPicPr>
            <p:cNvPr id="20" name="Picture 19"/>
            <p:cNvPicPr>
              <a:picLocks noChangeAspect="1"/>
            </p:cNvPicPr>
            <p:nvPr/>
          </p:nvPicPr>
          <p:blipFill>
            <a:blip r:embed="rId7"/>
            <a:stretch>
              <a:fillRect/>
            </a:stretch>
          </p:blipFill>
          <p:spPr>
            <a:xfrm>
              <a:off x="4893565" y="3772769"/>
              <a:ext cx="688009" cy="605769"/>
            </a:xfrm>
            <a:prstGeom prst="rect">
              <a:avLst/>
            </a:prstGeom>
          </p:spPr>
        </p:pic>
      </p:grpSp>
      <p:grpSp>
        <p:nvGrpSpPr>
          <p:cNvPr id="21" name="Group 20"/>
          <p:cNvGrpSpPr/>
          <p:nvPr/>
        </p:nvGrpSpPr>
        <p:grpSpPr>
          <a:xfrm>
            <a:off x="6864862" y="2334726"/>
            <a:ext cx="1590364" cy="1197735"/>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Service Bus</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Relay</a:t>
                </a:r>
              </a:p>
            </p:txBody>
          </p:sp>
          <p:pic>
            <p:nvPicPr>
              <p:cNvPr id="25" name="Picture 24"/>
              <p:cNvPicPr>
                <a:picLocks noChangeAspect="1"/>
              </p:cNvPicPr>
              <p:nvPr/>
            </p:nvPicPr>
            <p:blipFill>
              <a:blip r:embed="rId2"/>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8"/>
            <a:stretch>
              <a:fillRect/>
            </a:stretch>
          </p:blipFill>
          <p:spPr>
            <a:xfrm>
              <a:off x="8776455" y="4685455"/>
              <a:ext cx="709505" cy="881715"/>
            </a:xfrm>
            <a:prstGeom prst="rect">
              <a:avLst/>
            </a:prstGeom>
          </p:spPr>
        </p:pic>
      </p:grpSp>
      <p:cxnSp>
        <p:nvCxnSpPr>
          <p:cNvPr id="40" name="Straight Connector 39"/>
          <p:cNvCxnSpPr/>
          <p:nvPr/>
        </p:nvCxnSpPr>
        <p:spPr>
          <a:xfrm>
            <a:off x="7383698" y="3832719"/>
            <a:ext cx="4633271"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76938" y="1198355"/>
            <a:ext cx="1389933" cy="369332"/>
          </a:xfrm>
          <a:prstGeom prst="rect">
            <a:avLst/>
          </a:prstGeom>
          <a:noFill/>
          <a:ln>
            <a:noFill/>
          </a:ln>
        </p:spPr>
        <p:txBody>
          <a:bodyPr wrap="square" lIns="0" tIns="0" rIns="0" bIns="0" rtlCol="0">
            <a:spAutoFit/>
          </a:bodyPr>
          <a:lstStyle/>
          <a:p>
            <a:r>
              <a:rPr lang="en-US" sz="2400" b="1" i="1" spc="-52" dirty="0" smtClean="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00" b="1" i="1" spc="-52"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9"/>
          <a:stretch>
            <a:fillRect/>
          </a:stretch>
        </p:blipFill>
        <p:spPr>
          <a:xfrm>
            <a:off x="10588424" y="4025740"/>
            <a:ext cx="1089456" cy="714551"/>
          </a:xfrm>
          <a:prstGeom prst="rect">
            <a:avLst/>
          </a:prstGeom>
        </p:spPr>
      </p:pic>
      <p:grpSp>
        <p:nvGrpSpPr>
          <p:cNvPr id="44" name="Group 43"/>
          <p:cNvGrpSpPr>
            <a:grpSpLocks noChangeAspect="1"/>
          </p:cNvGrpSpPr>
          <p:nvPr/>
        </p:nvGrpSpPr>
        <p:grpSpPr>
          <a:xfrm>
            <a:off x="682376" y="1374576"/>
            <a:ext cx="1036712" cy="654167"/>
            <a:chOff x="3902878" y="1796207"/>
            <a:chExt cx="917354" cy="578852"/>
          </a:xfrm>
        </p:grpSpPr>
        <p:pic>
          <p:nvPicPr>
            <p:cNvPr id="45" name="Picture 44"/>
            <p:cNvPicPr>
              <a:picLocks noChangeAspect="1"/>
            </p:cNvPicPr>
            <p:nvPr/>
          </p:nvPicPr>
          <p:blipFill>
            <a:blip r:embed="rId10"/>
            <a:stretch>
              <a:fillRect/>
            </a:stretch>
          </p:blipFill>
          <p:spPr>
            <a:xfrm>
              <a:off x="3902878" y="1837417"/>
              <a:ext cx="842451" cy="537642"/>
            </a:xfrm>
            <a:prstGeom prst="rect">
              <a:avLst/>
            </a:prstGeom>
          </p:spPr>
        </p:pic>
        <p:pic>
          <p:nvPicPr>
            <p:cNvPr id="46" name="Picture 45"/>
            <p:cNvPicPr>
              <a:picLocks noChangeAspect="1"/>
            </p:cNvPicPr>
            <p:nvPr/>
          </p:nvPicPr>
          <p:blipFill>
            <a:blip r:embed="rId2"/>
            <a:stretch>
              <a:fillRect/>
            </a:stretch>
          </p:blipFill>
          <p:spPr>
            <a:xfrm>
              <a:off x="4399736" y="1796207"/>
              <a:ext cx="420496" cy="432326"/>
            </a:xfrm>
            <a:prstGeom prst="rect">
              <a:avLst/>
            </a:prstGeom>
          </p:spPr>
        </p:pic>
      </p:grpSp>
      <p:cxnSp>
        <p:nvCxnSpPr>
          <p:cNvPr id="63" name="Straight Arrow Connector 62"/>
          <p:cNvCxnSpPr/>
          <p:nvPr/>
        </p:nvCxnSpPr>
        <p:spPr>
          <a:xfrm>
            <a:off x="8317776" y="2889682"/>
            <a:ext cx="787488" cy="0"/>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a:off x="5032765" y="3325585"/>
            <a:ext cx="8469" cy="7789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5942671" y="4775756"/>
            <a:ext cx="2375105" cy="295008"/>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5933757" y="3284196"/>
            <a:ext cx="1316598" cy="1377227"/>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389337" y="2919559"/>
            <a:ext cx="975494" cy="0"/>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057595" y="4775756"/>
            <a:ext cx="1379954" cy="60598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81" name="TextBox 4"/>
          <p:cNvSpPr txBox="1"/>
          <p:nvPr/>
        </p:nvSpPr>
        <p:spPr>
          <a:xfrm>
            <a:off x="644136" y="5189997"/>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Based on the end user selection, actual creation of the site collection will be done either to on-premises or to the cloud.</a:t>
            </a:r>
            <a:endParaRPr lang="en-US" sz="1400" dirty="0">
              <a:solidFill>
                <a:schemeClr val="bg1"/>
              </a:solidFill>
            </a:endParaRPr>
          </a:p>
        </p:txBody>
      </p:sp>
      <p:grpSp>
        <p:nvGrpSpPr>
          <p:cNvPr id="82" name="Group 81"/>
          <p:cNvGrpSpPr/>
          <p:nvPr/>
        </p:nvGrpSpPr>
        <p:grpSpPr>
          <a:xfrm>
            <a:off x="3281743" y="2318349"/>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86" name="Group 85"/>
          <p:cNvGrpSpPr/>
          <p:nvPr/>
        </p:nvGrpSpPr>
        <p:grpSpPr>
          <a:xfrm>
            <a:off x="5143081" y="190792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9" name="Group 88"/>
          <p:cNvGrpSpPr/>
          <p:nvPr/>
        </p:nvGrpSpPr>
        <p:grpSpPr>
          <a:xfrm>
            <a:off x="4278780" y="4905388"/>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92" name="Group 91"/>
          <p:cNvGrpSpPr/>
          <p:nvPr/>
        </p:nvGrpSpPr>
        <p:grpSpPr>
          <a:xfrm>
            <a:off x="6534695" y="1919533"/>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115" name="Group 114"/>
          <p:cNvGrpSpPr/>
          <p:nvPr/>
        </p:nvGrpSpPr>
        <p:grpSpPr>
          <a:xfrm>
            <a:off x="8894824" y="1533212"/>
            <a:ext cx="2782009" cy="1946490"/>
            <a:chOff x="8894824" y="1495706"/>
            <a:chExt cx="2782009" cy="1946490"/>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Farm</a:t>
                </a: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1"/>
                <a:stretch>
                  <a:fillRect/>
                </a:stretch>
              </p:blipFill>
              <p:spPr>
                <a:xfrm>
                  <a:off x="4557447" y="1902539"/>
                  <a:ext cx="477423" cy="839046"/>
                </a:xfrm>
                <a:prstGeom prst="rect">
                  <a:avLst/>
                </a:prstGeom>
              </p:spPr>
            </p:pic>
            <p:pic>
              <p:nvPicPr>
                <p:cNvPr id="61" name="Picture 60"/>
                <p:cNvPicPr>
                  <a:picLocks noChangeAspect="1"/>
                </p:cNvPicPr>
                <p:nvPr/>
              </p:nvPicPr>
              <p:blipFill>
                <a:blip r:embed="rId11"/>
                <a:stretch>
                  <a:fillRect/>
                </a:stretch>
              </p:blipFill>
              <p:spPr>
                <a:xfrm>
                  <a:off x="4869643" y="1721445"/>
                  <a:ext cx="477423" cy="839046"/>
                </a:xfrm>
                <a:prstGeom prst="rect">
                  <a:avLst/>
                </a:prstGeom>
              </p:spPr>
            </p:pic>
            <p:pic>
              <p:nvPicPr>
                <p:cNvPr id="62" name="Picture 61"/>
                <p:cNvPicPr>
                  <a:picLocks noChangeAspect="1"/>
                </p:cNvPicPr>
                <p:nvPr/>
              </p:nvPicPr>
              <p:blipFill>
                <a:blip r:embed="rId12"/>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1"/>
                <a:stretch>
                  <a:fillRect/>
                </a:stretch>
              </p:blipFill>
              <p:spPr>
                <a:xfrm>
                  <a:off x="3981885" y="2967692"/>
                  <a:ext cx="477423" cy="839046"/>
                </a:xfrm>
                <a:prstGeom prst="rect">
                  <a:avLst/>
                </a:prstGeom>
              </p:spPr>
            </p:pic>
            <p:pic>
              <p:nvPicPr>
                <p:cNvPr id="58" name="Picture 57"/>
                <p:cNvPicPr>
                  <a:picLocks noChangeAspect="1"/>
                </p:cNvPicPr>
                <p:nvPr/>
              </p:nvPicPr>
              <p:blipFill>
                <a:blip r:embed="rId11"/>
                <a:stretch>
                  <a:fillRect/>
                </a:stretch>
              </p:blipFill>
              <p:spPr>
                <a:xfrm>
                  <a:off x="4269036" y="2834055"/>
                  <a:ext cx="477423" cy="839046"/>
                </a:xfrm>
                <a:prstGeom prst="rect">
                  <a:avLst/>
                </a:prstGeom>
              </p:spPr>
            </p:pic>
            <p:pic>
              <p:nvPicPr>
                <p:cNvPr id="59" name="Picture 58"/>
                <p:cNvPicPr>
                  <a:picLocks noChangeAspect="1"/>
                </p:cNvPicPr>
                <p:nvPr/>
              </p:nvPicPr>
              <p:blipFill>
                <a:blip r:embed="rId13"/>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1"/>
                <a:stretch>
                  <a:fillRect/>
                </a:stretch>
              </p:blipFill>
              <p:spPr>
                <a:xfrm>
                  <a:off x="3601101" y="2846904"/>
                  <a:ext cx="477423" cy="839046"/>
                </a:xfrm>
                <a:prstGeom prst="rect">
                  <a:avLst/>
                </a:prstGeom>
              </p:spPr>
            </p:pic>
            <p:pic>
              <p:nvPicPr>
                <p:cNvPr id="56" name="Picture 55"/>
                <p:cNvPicPr>
                  <a:picLocks noChangeAspect="1"/>
                </p:cNvPicPr>
                <p:nvPr/>
              </p:nvPicPr>
              <p:blipFill>
                <a:blip r:embed="rId14"/>
                <a:stretch>
                  <a:fillRect/>
                </a:stretch>
              </p:blipFill>
              <p:spPr>
                <a:xfrm>
                  <a:off x="3875612" y="2714202"/>
                  <a:ext cx="694487" cy="898458"/>
                </a:xfrm>
                <a:prstGeom prst="rect">
                  <a:avLst/>
                </a:prstGeom>
              </p:spPr>
            </p:pic>
          </p:grpSp>
        </p:grpSp>
        <p:grpSp>
          <p:nvGrpSpPr>
            <p:cNvPr id="107" name="Group 106"/>
            <p:cNvGrpSpPr/>
            <p:nvPr/>
          </p:nvGrpSpPr>
          <p:grpSpPr>
            <a:xfrm>
              <a:off x="9438598" y="2416866"/>
              <a:ext cx="2238235" cy="1025330"/>
              <a:chOff x="4564480" y="3755398"/>
              <a:chExt cx="3300985" cy="1555320"/>
            </a:xfrm>
          </p:grpSpPr>
          <p:pic>
            <p:nvPicPr>
              <p:cNvPr id="108" name="Picture 107"/>
              <p:cNvPicPr>
                <a:picLocks noChangeAspect="1"/>
              </p:cNvPicPr>
              <p:nvPr/>
            </p:nvPicPr>
            <p:blipFill>
              <a:blip r:embed="rId15"/>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https://teams.contoso.com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10" name="Picture 109"/>
              <p:cNvPicPr>
                <a:picLocks noChangeAspect="1"/>
              </p:cNvPicPr>
              <p:nvPr/>
            </p:nvPicPr>
            <p:blipFill>
              <a:blip r:embed="rId16"/>
              <a:stretch>
                <a:fillRect/>
              </a:stretch>
            </p:blipFill>
            <p:spPr>
              <a:xfrm>
                <a:off x="4564480" y="4169603"/>
                <a:ext cx="640436" cy="539130"/>
              </a:xfrm>
              <a:prstGeom prst="rect">
                <a:avLst/>
              </a:prstGeom>
            </p:spPr>
          </p:pic>
        </p:grpSp>
      </p:grpSp>
      <p:grpSp>
        <p:nvGrpSpPr>
          <p:cNvPr id="116" name="Group 115"/>
          <p:cNvGrpSpPr/>
          <p:nvPr/>
        </p:nvGrpSpPr>
        <p:grpSpPr>
          <a:xfrm>
            <a:off x="8421580" y="4290376"/>
            <a:ext cx="2782009" cy="1946490"/>
            <a:chOff x="8894824" y="1495706"/>
            <a:chExt cx="2782009" cy="1946490"/>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1"/>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1"/>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2"/>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1"/>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1"/>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3"/>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1"/>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4"/>
                <a:stretch>
                  <a:fillRect/>
                </a:stretch>
              </p:blipFill>
              <p:spPr>
                <a:xfrm>
                  <a:off x="3875612" y="2714202"/>
                  <a:ext cx="694487" cy="898458"/>
                </a:xfrm>
                <a:prstGeom prst="rect">
                  <a:avLst/>
                </a:prstGeom>
              </p:spPr>
            </p:pic>
          </p:grpSp>
        </p:grpSp>
        <p:grpSp>
          <p:nvGrpSpPr>
            <p:cNvPr id="118" name="Group 117"/>
            <p:cNvGrpSpPr/>
            <p:nvPr/>
          </p:nvGrpSpPr>
          <p:grpSpPr>
            <a:xfrm>
              <a:off x="9438598" y="2416866"/>
              <a:ext cx="2238235" cy="1025330"/>
              <a:chOff x="4564480" y="3755398"/>
              <a:chExt cx="3300985" cy="1555320"/>
            </a:xfrm>
          </p:grpSpPr>
          <p:pic>
            <p:nvPicPr>
              <p:cNvPr id="119" name="Picture 118"/>
              <p:cNvPicPr>
                <a:picLocks noChangeAspect="1"/>
              </p:cNvPicPr>
              <p:nvPr/>
            </p:nvPicPr>
            <p:blipFill>
              <a:blip r:embed="rId15"/>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https://contoso.sharepoint.com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21" name="Picture 120"/>
              <p:cNvPicPr>
                <a:picLocks noChangeAspect="1"/>
              </p:cNvPicPr>
              <p:nvPr/>
            </p:nvPicPr>
            <p:blipFill>
              <a:blip r:embed="rId16"/>
              <a:stretch>
                <a:fillRect/>
              </a:stretch>
            </p:blipFill>
            <p:spPr>
              <a:xfrm>
                <a:off x="4564480" y="4169603"/>
                <a:ext cx="640436" cy="539130"/>
              </a:xfrm>
              <a:prstGeom prst="rect">
                <a:avLst/>
              </a:prstGeom>
            </p:spPr>
          </p:pic>
        </p:grpSp>
      </p:grpSp>
      <p:grpSp>
        <p:nvGrpSpPr>
          <p:cNvPr id="95" name="Group 94"/>
          <p:cNvGrpSpPr/>
          <p:nvPr/>
        </p:nvGrpSpPr>
        <p:grpSpPr>
          <a:xfrm>
            <a:off x="10374416" y="2095410"/>
            <a:ext cx="514401" cy="51440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6</a:t>
              </a:r>
            </a:p>
          </p:txBody>
        </p:sp>
      </p:grpSp>
      <p:grpSp>
        <p:nvGrpSpPr>
          <p:cNvPr id="134" name="Group 133"/>
          <p:cNvGrpSpPr/>
          <p:nvPr/>
        </p:nvGrpSpPr>
        <p:grpSpPr>
          <a:xfrm>
            <a:off x="10019737" y="4989409"/>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43703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anim calcmode="lin" valueType="num">
                                      <p:cBhvr>
                                        <p:cTn id="74" dur="1000" fill="hold"/>
                                        <p:tgtEl>
                                          <p:spTgt spid="92"/>
                                        </p:tgtEl>
                                        <p:attrNameLst>
                                          <p:attrName>ppt_x</p:attrName>
                                        </p:attrNameLst>
                                      </p:cBhvr>
                                      <p:tavLst>
                                        <p:tav tm="0">
                                          <p:val>
                                            <p:strVal val="#ppt_x"/>
                                          </p:val>
                                        </p:tav>
                                        <p:tav tm="100000">
                                          <p:val>
                                            <p:strVal val="#ppt_x"/>
                                          </p:val>
                                        </p:tav>
                                      </p:tavLst>
                                    </p:anim>
                                    <p:anim calcmode="lin" valueType="num">
                                      <p:cBhvr>
                                        <p:cTn id="75" dur="1000" fill="hold"/>
                                        <p:tgtEl>
                                          <p:spTgt spid="9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1000"/>
                                        <p:tgtEl>
                                          <p:spTgt spid="115"/>
                                        </p:tgtEl>
                                      </p:cBhvr>
                                    </p:animEffect>
                                    <p:anim calcmode="lin" valueType="num">
                                      <p:cBhvr>
                                        <p:cTn id="89" dur="1000" fill="hold"/>
                                        <p:tgtEl>
                                          <p:spTgt spid="115"/>
                                        </p:tgtEl>
                                        <p:attrNameLst>
                                          <p:attrName>ppt_x</p:attrName>
                                        </p:attrNameLst>
                                      </p:cBhvr>
                                      <p:tavLst>
                                        <p:tav tm="0">
                                          <p:val>
                                            <p:strVal val="#ppt_x"/>
                                          </p:val>
                                        </p:tav>
                                        <p:tav tm="100000">
                                          <p:val>
                                            <p:strVal val="#ppt_x"/>
                                          </p:val>
                                        </p:tav>
                                      </p:tavLst>
                                    </p:anim>
                                    <p:anim calcmode="lin" valueType="num">
                                      <p:cBhvr>
                                        <p:cTn id="90"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https://github.com/OfficeDev/PnP/tree/master/Samples/Provisioning.Hybrid.Simple</a:t>
            </a:r>
            <a:endParaRPr lang="en-GB" dirty="0"/>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Azure based provisioning engine – hybrid scenario</a:t>
            </a:r>
            <a:endParaRPr lang="en-GB" sz="5400" dirty="0"/>
          </a:p>
        </p:txBody>
      </p:sp>
    </p:spTree>
    <p:extLst>
      <p:ext uri="{BB962C8B-B14F-4D97-AF65-F5344CB8AC3E}">
        <p14:creationId xmlns:p14="http://schemas.microsoft.com/office/powerpoint/2010/main" val="266607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369"/>
          <a:stretch/>
        </p:blipFill>
        <p:spPr>
          <a:xfrm>
            <a:off x="0" y="9525"/>
            <a:ext cx="12184773" cy="6869501"/>
          </a:xfrm>
          <a:prstGeom prst="rect">
            <a:avLst/>
          </a:prstGeom>
        </p:spPr>
      </p:pic>
      <p:sp>
        <p:nvSpPr>
          <p:cNvPr id="12" name="Rectangle 11"/>
          <p:cNvSpPr/>
          <p:nvPr/>
        </p:nvSpPr>
        <p:spPr bwMode="auto">
          <a:xfrm rot="16200000" flipH="1" flipV="1">
            <a:off x="2527904" y="-2527898"/>
            <a:ext cx="6879021" cy="1193482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Recommendations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App model recommendations</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Full trust code recommendations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notes</a:t>
            </a:r>
            <a:endParaRPr lang="en-US" sz="2400" dirty="0">
              <a:solidFill>
                <a:srgbClr val="FFFFFF"/>
              </a:solidFill>
              <a:latin typeface="Segoe UI Light"/>
            </a:endParaRPr>
          </a:p>
        </p:txBody>
      </p:sp>
    </p:spTree>
    <p:extLst>
      <p:ext uri="{BB962C8B-B14F-4D97-AF65-F5344CB8AC3E}">
        <p14:creationId xmlns:p14="http://schemas.microsoft.com/office/powerpoint/2010/main" val="139897402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Sandbox solutions</a:t>
            </a:r>
            <a:r>
              <a:rPr lang="fi-FI" dirty="0" smtClean="0"/>
              <a:t>?</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smtClean="0"/>
          </a:p>
          <a:p>
            <a:r>
              <a:rPr lang="en-US" dirty="0" smtClean="0"/>
              <a:t>Update operations will require code anyway</a:t>
            </a:r>
            <a:endParaRPr lang="en-US" dirty="0"/>
          </a:p>
        </p:txBody>
      </p:sp>
    </p:spTree>
    <p:extLst>
      <p:ext uri="{BB962C8B-B14F-4D97-AF65-F5344CB8AC3E}">
        <p14:creationId xmlns:p14="http://schemas.microsoft.com/office/powerpoint/2010/main" val="29771304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036" y="3316382"/>
            <a:ext cx="1700587" cy="1700587"/>
          </a:xfrm>
          <a:prstGeom prst="rect">
            <a:avLst/>
          </a:prstGeom>
          <a:noFill/>
          <a:ln>
            <a:solidFill>
              <a:schemeClr val="tx2"/>
            </a:solidFill>
          </a:ln>
          <a:effectLst>
            <a:outerShdw blurRad="50800" dist="38100" dir="2700000" algn="tl" rotWithShape="0">
              <a:prstClr val="black">
                <a:alpha val="40000"/>
              </a:prstClr>
            </a:outerShdw>
          </a:effectLst>
        </p:spPr>
      </p:pic>
      <p:sp>
        <p:nvSpPr>
          <p:cNvPr id="12" name="Text Placeholder 11"/>
          <p:cNvSpPr>
            <a:spLocks noGrp="1"/>
          </p:cNvSpPr>
          <p:nvPr>
            <p:ph type="body" sz="quarter" idx="10"/>
          </p:nvPr>
        </p:nvSpPr>
        <p:spPr>
          <a:xfrm>
            <a:off x="519112" y="1447798"/>
            <a:ext cx="5606349" cy="4883427"/>
          </a:xfrm>
        </p:spPr>
        <p:txBody>
          <a:bodyPr/>
          <a:lstStyle/>
          <a:p>
            <a:r>
              <a:rPr lang="en-US" sz="2400" dirty="0"/>
              <a:t>Pre-Microsoft</a:t>
            </a:r>
          </a:p>
          <a:p>
            <a:pPr lvl="1"/>
            <a:r>
              <a:rPr lang="en-US" sz="1800" dirty="0"/>
              <a:t>Entrepreneur, ICL, Fujitsu, </a:t>
            </a:r>
            <a:r>
              <a:rPr lang="en-US" sz="1800" dirty="0" err="1"/>
              <a:t>Basware</a:t>
            </a:r>
            <a:endParaRPr lang="en-US" sz="1800" dirty="0"/>
          </a:p>
          <a:p>
            <a:r>
              <a:rPr lang="en-US" sz="2400" dirty="0" smtClean="0"/>
              <a:t>Microsoft </a:t>
            </a:r>
            <a:r>
              <a:rPr lang="en-US" sz="2400" dirty="0"/>
              <a:t>(2006-)</a:t>
            </a:r>
          </a:p>
          <a:p>
            <a:pPr lvl="1"/>
            <a:r>
              <a:rPr lang="en-US" sz="1800" dirty="0" smtClean="0"/>
              <a:t>Senior Program Manager, Office 365 CXP </a:t>
            </a:r>
            <a:r>
              <a:rPr lang="en-US" sz="1800" dirty="0" smtClean="0"/>
              <a:t>CAT</a:t>
            </a:r>
            <a:endParaRPr lang="en-US" sz="1800" dirty="0" smtClean="0"/>
          </a:p>
          <a:p>
            <a:pPr lvl="1"/>
            <a:r>
              <a:rPr lang="en-US" sz="1800" dirty="0" smtClean="0"/>
              <a:t>Principal Consultant for 8 years before moving to PG</a:t>
            </a:r>
            <a:endParaRPr lang="en-US" sz="1800" dirty="0"/>
          </a:p>
          <a:p>
            <a:pPr lvl="1"/>
            <a:r>
              <a:rPr lang="en-US" sz="1800" dirty="0" smtClean="0"/>
              <a:t>Office 365 Dev Patterns and Practices program lead</a:t>
            </a:r>
          </a:p>
          <a:p>
            <a:pPr lvl="1"/>
            <a:r>
              <a:rPr lang="en-US" sz="1800" dirty="0" smtClean="0"/>
              <a:t>JDP program technical lead</a:t>
            </a:r>
            <a:endParaRPr lang="en-US" sz="1800" dirty="0"/>
          </a:p>
          <a:p>
            <a:pPr lvl="1"/>
            <a:r>
              <a:rPr lang="en-US" sz="1800" dirty="0"/>
              <a:t>MCM/MCSM Instructor &amp; Content Owner</a:t>
            </a:r>
          </a:p>
          <a:p>
            <a:pPr lvl="2"/>
            <a:r>
              <a:rPr lang="en-US" sz="1100" dirty="0"/>
              <a:t>Instruction cross 18 rotations from start to finish of the program</a:t>
            </a:r>
            <a:endParaRPr lang="en-US" dirty="0" smtClean="0"/>
          </a:p>
          <a:p>
            <a:r>
              <a:rPr lang="en-US" sz="2400" dirty="0"/>
              <a:t>Contact</a:t>
            </a:r>
          </a:p>
          <a:p>
            <a:pPr lvl="1"/>
            <a:r>
              <a:rPr lang="en-US" sz="1800" dirty="0"/>
              <a:t>Email – vesa.juvonen@microsoft.com</a:t>
            </a:r>
          </a:p>
          <a:p>
            <a:pPr lvl="1"/>
            <a:r>
              <a:rPr lang="en-US" sz="1800" dirty="0"/>
              <a:t>Blog – </a:t>
            </a:r>
            <a:r>
              <a:rPr lang="en-US" sz="1800" dirty="0">
                <a:hlinkClick r:id="rId4"/>
              </a:rPr>
              <a:t>http://blogs.msdn.com/vesku</a:t>
            </a:r>
            <a:endParaRPr lang="en-US" sz="1800" dirty="0"/>
          </a:p>
          <a:p>
            <a:pPr lvl="1"/>
            <a:r>
              <a:rPr lang="en-US" sz="1800" dirty="0"/>
              <a:t>Twitter - @</a:t>
            </a:r>
            <a:r>
              <a:rPr lang="en-US" sz="1800" dirty="0" err="1"/>
              <a:t>vesajuvonen</a:t>
            </a:r>
            <a:endParaRPr lang="en-US" sz="1800" dirty="0"/>
          </a:p>
        </p:txBody>
      </p:sp>
      <p:sp>
        <p:nvSpPr>
          <p:cNvPr id="18" name="Title 17"/>
          <p:cNvSpPr>
            <a:spLocks noGrp="1"/>
          </p:cNvSpPr>
          <p:nvPr>
            <p:ph type="title"/>
          </p:nvPr>
        </p:nvSpPr>
        <p:spPr/>
        <p:txBody>
          <a:bodyPr/>
          <a:lstStyle/>
          <a:p>
            <a:r>
              <a:rPr lang="fi-FI" dirty="0" smtClean="0"/>
              <a:t>Vesa Juvonen</a:t>
            </a:r>
            <a:endParaRPr lang="en-US"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pic>
        <p:nvPicPr>
          <p:cNvPr id="19" name="Picture 6" title="Vesa Juvonen - Presenting"/>
          <p:cNvPicPr>
            <a:picLocks noChangeAspect="1" noChangeArrowheads="1"/>
          </p:cNvPicPr>
          <p:nvPr/>
        </p:nvPicPr>
        <p:blipFill rotWithShape="1">
          <a:blip r:embed="rId5">
            <a:extLst>
              <a:ext uri="{28A0092B-C50C-407E-A947-70E740481C1C}">
                <a14:useLocalDpi xmlns:a14="http://schemas.microsoft.com/office/drawing/2010/main" val="0"/>
              </a:ext>
            </a:extLst>
          </a:blip>
          <a:srcRect l="30495" t="20777" r="11780" b="23421"/>
          <a:stretch/>
        </p:blipFill>
        <p:spPr bwMode="auto">
          <a:xfrm>
            <a:off x="9849423" y="1468691"/>
            <a:ext cx="1699974" cy="1699974"/>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Picture 19" title="Vesa Juvonen"/>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4714" b="22298"/>
          <a:stretch/>
        </p:blipFill>
        <p:spPr>
          <a:xfrm>
            <a:off x="6233262" y="1458944"/>
            <a:ext cx="1700587" cy="1699974"/>
          </a:xfrm>
          <a:prstGeom prst="rect">
            <a:avLst/>
          </a:prstGeom>
          <a:noFill/>
          <a:ln>
            <a:solidFill>
              <a:schemeClr val="tx2"/>
            </a:solidFill>
          </a:ln>
          <a:effectLst>
            <a:outerShdw blurRad="50800" dist="38100" dir="2700000" algn="tl" rotWithShape="0">
              <a:prstClr val="black">
                <a:alpha val="40000"/>
              </a:prstClr>
            </a:outerShdw>
          </a:effectLst>
        </p:spPr>
      </p:pic>
      <p:grpSp>
        <p:nvGrpSpPr>
          <p:cNvPr id="30" name="Group 29" title="24/7 Hands-On technical dude"/>
          <p:cNvGrpSpPr>
            <a:grpSpLocks noChangeAspect="1"/>
          </p:cNvGrpSpPr>
          <p:nvPr/>
        </p:nvGrpSpPr>
        <p:grpSpPr>
          <a:xfrm>
            <a:off x="6233874" y="3316382"/>
            <a:ext cx="1699974" cy="1699974"/>
            <a:chOff x="3946350" y="3779659"/>
            <a:chExt cx="1577211" cy="1577211"/>
          </a:xfrm>
        </p:grpSpPr>
        <p:sp>
          <p:nvSpPr>
            <p:cNvPr id="6" name="Rectangle 5"/>
            <p:cNvSpPr/>
            <p:nvPr/>
          </p:nvSpPr>
          <p:spPr bwMode="auto">
            <a:xfrm>
              <a:off x="3946350" y="3779659"/>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It’s </a:t>
              </a:r>
              <a:r>
                <a:rPr lang="en-US" sz="1568"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Finglish</a:t>
              </a: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687" y="4047984"/>
              <a:ext cx="849124" cy="817480"/>
            </a:xfrm>
            <a:prstGeom prst="rect">
              <a:avLst/>
            </a:prstGeom>
          </p:spPr>
        </p:pic>
      </p:grpSp>
      <p:grpSp>
        <p:nvGrpSpPr>
          <p:cNvPr id="24" name="Group 23"/>
          <p:cNvGrpSpPr>
            <a:grpSpLocks noChangeAspect="1"/>
          </p:cNvGrpSpPr>
          <p:nvPr/>
        </p:nvGrpSpPr>
        <p:grpSpPr>
          <a:xfrm>
            <a:off x="8041649" y="1458944"/>
            <a:ext cx="1699974" cy="1699974"/>
            <a:chOff x="7343583" y="3779658"/>
            <a:chExt cx="1577211" cy="1577211"/>
          </a:xfrm>
        </p:grpSpPr>
        <p:sp>
          <p:nvSpPr>
            <p:cNvPr id="9" name="Rectangle 8" title="Passion for delivery"/>
            <p:cNvSpPr/>
            <p:nvPr/>
          </p:nvSpPr>
          <p:spPr bwMode="auto">
            <a:xfrm>
              <a:off x="7343583" y="3779658"/>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grpSp>
        <p:nvGrpSpPr>
          <p:cNvPr id="2" name="Group 1"/>
          <p:cNvGrpSpPr/>
          <p:nvPr/>
        </p:nvGrpSpPr>
        <p:grpSpPr>
          <a:xfrm>
            <a:off x="9849423" y="3316382"/>
            <a:ext cx="1734514" cy="1734514"/>
            <a:chOff x="4748190" y="4607438"/>
            <a:chExt cx="1734514" cy="1734514"/>
          </a:xfrm>
        </p:grpSpPr>
        <p:sp>
          <p:nvSpPr>
            <p:cNvPr id="23" name="Rectangle 22" title="Passion for delivery"/>
            <p:cNvSpPr/>
            <p:nvPr/>
          </p:nvSpPr>
          <p:spPr bwMode="auto">
            <a:xfrm>
              <a:off x="4748190" y="4607438"/>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Doing the heavy lifting…</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7" name="Group 26"/>
            <p:cNvGrpSpPr>
              <a:grpSpLocks noChangeAspect="1"/>
            </p:cNvGrpSpPr>
            <p:nvPr/>
          </p:nvGrpSpPr>
          <p:grpSpPr bwMode="black">
            <a:xfrm>
              <a:off x="5272581" y="5071948"/>
              <a:ext cx="685732" cy="684000"/>
              <a:chOff x="2576513" y="555625"/>
              <a:chExt cx="700088" cy="698500"/>
            </a:xfrm>
            <a:solidFill>
              <a:srgbClr val="FFFFFF"/>
            </a:solidFill>
          </p:grpSpPr>
          <p:sp>
            <p:nvSpPr>
              <p:cNvPr id="28"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1"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2"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grpSp>
      </p:grpSp>
      <p:pic>
        <p:nvPicPr>
          <p:cNvPr id="21" name="Picture 20"/>
          <p:cNvPicPr>
            <a:picLocks noChangeAspect="1"/>
          </p:cNvPicPr>
          <p:nvPr/>
        </p:nvPicPr>
        <p:blipFill>
          <a:blip r:embed="rId9"/>
          <a:stretch>
            <a:fillRect/>
          </a:stretch>
        </p:blipFill>
        <p:spPr>
          <a:xfrm>
            <a:off x="6233262" y="5081147"/>
            <a:ext cx="3505976" cy="1552434"/>
          </a:xfrm>
          <a:prstGeom prst="rect">
            <a:avLst/>
          </a:prstGeom>
        </p:spPr>
      </p:pic>
    </p:spTree>
    <p:extLst>
      <p:ext uri="{BB962C8B-B14F-4D97-AF65-F5344CB8AC3E}">
        <p14:creationId xmlns:p14="http://schemas.microsoft.com/office/powerpoint/2010/main" val="42695634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3594181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brand Outlook or Word, why do you need to do branding on collaboration sites?”</a:t>
            </a:r>
            <a:endParaRPr lang="en-GB" sz="5398" dirty="0"/>
          </a:p>
        </p:txBody>
      </p:sp>
      <p:sp>
        <p:nvSpPr>
          <p:cNvPr id="4" name="TextBox 3"/>
          <p:cNvSpPr txBox="1"/>
          <p:nvPr/>
        </p:nvSpPr>
        <p:spPr>
          <a:xfrm>
            <a:off x="4414455" y="4545931"/>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a:t>
            </a:r>
            <a:r>
              <a:rPr lang="en-US" sz="2399">
                <a:latin typeface="Segoe UI" panose="020B0502040204020203" pitchFamily="34" charset="0"/>
                <a:cs typeface="Segoe UI" panose="020B0502040204020203" pitchFamily="34" charset="0"/>
              </a:rPr>
              <a:t>versus gain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52302"/>
            <a:ext cx="5792065" cy="1015399"/>
          </a:xfrm>
          <a:prstGeom prst="rect">
            <a:avLst/>
          </a:prstGeom>
          <a:noFill/>
        </p:spPr>
        <p:txBody>
          <a:bodyPr wrap="none" rtlCol="0">
            <a:spAutoFit/>
          </a:bodyPr>
          <a:lstStyle/>
          <a:p>
            <a:r>
              <a:rPr lang="en-US" sz="5998" dirty="0">
                <a:latin typeface="Segoe UI" panose="020B0502040204020203" pitchFamily="34" charset="0"/>
                <a:cs typeface="Segoe UI" panose="020B0502040204020203" pitchFamily="34" charset="0"/>
              </a:rPr>
              <a:t>Good question…</a:t>
            </a:r>
            <a:endParaRPr lang="en-GB" sz="5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968698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67" y="1696640"/>
            <a:ext cx="9315780" cy="1256147"/>
          </a:xfrm>
          <a:prstGeom prst="rect">
            <a:avLst/>
          </a:prstGeom>
        </p:spPr>
      </p:pic>
      <p:pic>
        <p:nvPicPr>
          <p:cNvPr id="3" name="Picture 2"/>
          <p:cNvPicPr>
            <a:picLocks noChangeAspect="1"/>
          </p:cNvPicPr>
          <p:nvPr/>
        </p:nvPicPr>
        <p:blipFill>
          <a:blip r:embed="rId4"/>
          <a:stretch>
            <a:fillRect/>
          </a:stretch>
        </p:blipFill>
        <p:spPr>
          <a:xfrm>
            <a:off x="1577670" y="2298925"/>
            <a:ext cx="8937634" cy="1487364"/>
          </a:xfrm>
          <a:prstGeom prst="rect">
            <a:avLst/>
          </a:prstGeom>
        </p:spPr>
      </p:pic>
      <p:pic>
        <p:nvPicPr>
          <p:cNvPr id="4" name="Picture 3"/>
          <p:cNvPicPr>
            <a:picLocks noChangeAspect="1"/>
          </p:cNvPicPr>
          <p:nvPr/>
        </p:nvPicPr>
        <p:blipFill>
          <a:blip r:embed="rId5"/>
          <a:stretch>
            <a:fillRect/>
          </a:stretch>
        </p:blipFill>
        <p:spPr>
          <a:xfrm>
            <a:off x="2785682" y="2903444"/>
            <a:ext cx="8333941" cy="2925075"/>
          </a:xfrm>
          <a:prstGeom prst="rect">
            <a:avLst/>
          </a:prstGeom>
        </p:spPr>
      </p:pic>
      <p:pic>
        <p:nvPicPr>
          <p:cNvPr id="7" name="Picture 6"/>
          <p:cNvPicPr>
            <a:picLocks noChangeAspect="1"/>
          </p:cNvPicPr>
          <p:nvPr/>
        </p:nvPicPr>
        <p:blipFill>
          <a:blip r:embed="rId6"/>
          <a:stretch>
            <a:fillRect/>
          </a:stretch>
        </p:blipFill>
        <p:spPr>
          <a:xfrm>
            <a:off x="7371182" y="5107936"/>
            <a:ext cx="4565971" cy="1589531"/>
          </a:xfrm>
          <a:prstGeom prst="rect">
            <a:avLst/>
          </a:prstGeom>
        </p:spPr>
      </p:pic>
      <p:pic>
        <p:nvPicPr>
          <p:cNvPr id="8" name="Picture 7"/>
          <p:cNvPicPr>
            <a:picLocks noChangeAspect="1"/>
          </p:cNvPicPr>
          <p:nvPr/>
        </p:nvPicPr>
        <p:blipFill>
          <a:blip r:embed="rId7"/>
          <a:stretch>
            <a:fillRect/>
          </a:stretch>
        </p:blipFill>
        <p:spPr>
          <a:xfrm>
            <a:off x="2230495" y="5107935"/>
            <a:ext cx="4722157" cy="1589531"/>
          </a:xfrm>
          <a:prstGeom prst="rect">
            <a:avLst/>
          </a:prstGeom>
        </p:spPr>
      </p:pic>
      <p:sp>
        <p:nvSpPr>
          <p:cNvPr id="9" name="Title 8"/>
          <p:cNvSpPr>
            <a:spLocks noGrp="1"/>
          </p:cNvSpPr>
          <p:nvPr>
            <p:ph type="title"/>
          </p:nvPr>
        </p:nvSpPr>
        <p:spPr/>
        <p:txBody>
          <a:bodyPr/>
          <a:lstStyle/>
          <a:p>
            <a:r>
              <a:rPr lang="en-US" sz="4800" dirty="0" smtClean="0"/>
              <a:t>Example: Custom master page and case of an evolving suite bar…</a:t>
            </a:r>
            <a:br>
              <a:rPr lang="en-US" sz="4800" dirty="0" smtClean="0"/>
            </a:br>
            <a:endParaRPr lang="en-US" sz="4800" dirty="0"/>
          </a:p>
        </p:txBody>
      </p:sp>
    </p:spTree>
    <p:extLst>
      <p:ext uri="{BB962C8B-B14F-4D97-AF65-F5344CB8AC3E}">
        <p14:creationId xmlns:p14="http://schemas.microsoft.com/office/powerpoint/2010/main" val="37735365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“But I have always customized my sites with custom master, what has changed?”</a:t>
            </a:r>
            <a:endParaRPr lang="en-GB" sz="5398" dirty="0"/>
          </a:p>
        </p:txBody>
      </p:sp>
      <p:sp>
        <p:nvSpPr>
          <p:cNvPr id="4" name="TextBox 3"/>
          <p:cNvSpPr txBox="1"/>
          <p:nvPr/>
        </p:nvSpPr>
        <p:spPr>
          <a:xfrm>
            <a:off x="4526217" y="492507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Actually this similar maintenance challenge exists in on-premises </a:t>
            </a:r>
            <a:r>
              <a:rPr lang="en-US" sz="2399">
                <a:latin typeface="Segoe UI" panose="020B0502040204020203" pitchFamily="34" charset="0"/>
                <a:cs typeface="Segoe UI" panose="020B0502040204020203" pitchFamily="34" charset="0"/>
              </a:rPr>
              <a:t>and across the </a:t>
            </a:r>
            <a:r>
              <a:rPr lang="en-US" sz="2399" dirty="0">
                <a:latin typeface="Segoe UI" panose="020B0502040204020203" pitchFamily="34" charset="0"/>
                <a:cs typeface="Segoe UI" panose="020B0502040204020203" pitchFamily="34" charset="0"/>
              </a:rPr>
              <a:t>version</a:t>
            </a:r>
            <a:r>
              <a:rPr lang="en-US" sz="2399">
                <a:latin typeface="Segoe UI" panose="020B0502040204020203" pitchFamily="34" charset="0"/>
                <a:cs typeface="Segoe UI" panose="020B0502040204020203" pitchFamily="34" charset="0"/>
              </a:rPr>
              <a:t> upgrades as </a:t>
            </a:r>
            <a:r>
              <a:rPr lang="en-US" sz="2399" dirty="0">
                <a:latin typeface="Segoe UI" panose="020B0502040204020203" pitchFamily="34" charset="0"/>
                <a:cs typeface="Segoe UI" panose="020B0502040204020203" pitchFamily="34" charset="0"/>
              </a:rPr>
              <a:t>well. Concentrate on what’s truly needed. </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288840"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Nothing</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05098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“I </a:t>
            </a:r>
            <a:r>
              <a:rPr lang="en-US" sz="5398"/>
              <a:t>have </a:t>
            </a:r>
            <a:r>
              <a:rPr lang="en-US" sz="5398" dirty="0"/>
              <a:t>an</a:t>
            </a:r>
            <a:r>
              <a:rPr lang="en-US" sz="5398"/>
              <a:t> intranet portal and I </a:t>
            </a:r>
            <a:r>
              <a:rPr lang="en-US" sz="5398" dirty="0"/>
              <a:t>need to do heavy branding customizations!”</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Key point is to understand the impact </a:t>
            </a:r>
            <a:r>
              <a:rPr lang="en-US" sz="2399">
                <a:latin typeface="Segoe UI" panose="020B0502040204020203" pitchFamily="34" charset="0"/>
                <a:cs typeface="Segoe UI" panose="020B0502040204020203" pitchFamily="34" charset="0"/>
              </a:rPr>
              <a:t>of </a:t>
            </a:r>
            <a:r>
              <a:rPr lang="en-US" sz="2399" dirty="0">
                <a:latin typeface="Segoe UI" panose="020B0502040204020203" pitchFamily="34" charset="0"/>
                <a:cs typeface="Segoe UI" panose="020B0502040204020203" pitchFamily="34" charset="0"/>
              </a:rPr>
              <a:t>the</a:t>
            </a:r>
            <a:r>
              <a:rPr lang="en-US" sz="2399">
                <a:latin typeface="Segoe UI" panose="020B0502040204020203" pitchFamily="34" charset="0"/>
                <a:cs typeface="Segoe UI" panose="020B0502040204020203" pitchFamily="34" charset="0"/>
              </a:rPr>
              <a:t> chosen </a:t>
            </a:r>
            <a:r>
              <a:rPr lang="en-US" sz="2399" dirty="0">
                <a:latin typeface="Segoe UI" panose="020B0502040204020203" pitchFamily="34" charset="0"/>
                <a:cs typeface="Segoe UI" panose="020B0502040204020203" pitchFamily="34" charset="0"/>
              </a:rPr>
              <a:t>pattern. Custom master pages are completely supported, you </a:t>
            </a:r>
            <a:r>
              <a:rPr lang="en-US" sz="2399">
                <a:latin typeface="Segoe UI" panose="020B0502040204020203" pitchFamily="34" charset="0"/>
                <a:cs typeface="Segoe UI" panose="020B0502040204020203" pitchFamily="34" charset="0"/>
              </a:rPr>
              <a:t>might </a:t>
            </a:r>
            <a:r>
              <a:rPr lang="en-US" sz="2399" dirty="0">
                <a:latin typeface="Segoe UI" panose="020B0502040204020203" pitchFamily="34" charset="0"/>
                <a:cs typeface="Segoe UI" panose="020B0502040204020203" pitchFamily="34" charset="0"/>
              </a:rPr>
              <a:t>want</a:t>
            </a:r>
            <a:r>
              <a:rPr lang="en-US" sz="2399">
                <a:latin typeface="Segoe UI" panose="020B0502040204020203" pitchFamily="34" charset="0"/>
                <a:cs typeface="Segoe UI" panose="020B0502040204020203" pitchFamily="34" charset="0"/>
              </a:rPr>
              <a:t> to use </a:t>
            </a:r>
            <a:r>
              <a:rPr lang="en-US" sz="2399" dirty="0">
                <a:latin typeface="Segoe UI" panose="020B0502040204020203" pitchFamily="34" charset="0"/>
                <a:cs typeface="Segoe UI" panose="020B0502040204020203" pitchFamily="34" charset="0"/>
              </a:rPr>
              <a:t>alternative approaches if possible.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6433868"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Absolutely fine.</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897928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https://github.com/OfficeDev/PnP/tree/master/Samples/Branding.AlternateCSSAndSiteLogo</a:t>
            </a:r>
            <a:endParaRPr lang="en-GB" dirty="0"/>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dirty="0" smtClean="0"/>
              <a:t>Branding with app model</a:t>
            </a:r>
            <a:endParaRPr lang="en-GB" dirty="0"/>
          </a:p>
        </p:txBody>
      </p:sp>
    </p:spTree>
    <p:extLst>
      <p:ext uri="{BB962C8B-B14F-4D97-AF65-F5344CB8AC3E}">
        <p14:creationId xmlns:p14="http://schemas.microsoft.com/office/powerpoint/2010/main" val="126660601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48514" y="1317172"/>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4841796" y="1317172"/>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6835079" y="1322778"/>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5083" y="5409116"/>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9772" y="5429352"/>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964" y="5469809"/>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8023" y="5470494"/>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9429" y="3835450"/>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0709" y="3878469"/>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4835" y="3846319"/>
            <a:ext cx="1358759" cy="470672"/>
          </a:xfrm>
          <a:prstGeom prst="rect">
            <a:avLst/>
          </a:prstGeom>
        </p:spPr>
      </p:pic>
      <p:sp>
        <p:nvSpPr>
          <p:cNvPr id="45" name="TextBox 44"/>
          <p:cNvSpPr txBox="1"/>
          <p:nvPr/>
        </p:nvSpPr>
        <p:spPr>
          <a:xfrm>
            <a:off x="2848514" y="463892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4841796" y="4621315"/>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6835078" y="4621314"/>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8828361" y="463892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584" y="3850000"/>
            <a:ext cx="1358759" cy="470672"/>
          </a:xfrm>
          <a:prstGeom prst="rect">
            <a:avLst/>
          </a:prstGeom>
        </p:spPr>
      </p:pic>
      <p:grpSp>
        <p:nvGrpSpPr>
          <p:cNvPr id="16" name="Group 15"/>
          <p:cNvGrpSpPr/>
          <p:nvPr/>
        </p:nvGrpSpPr>
        <p:grpSpPr>
          <a:xfrm>
            <a:off x="8970917" y="3814209"/>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8828361" y="1317172"/>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21693090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anim calcmode="lin" valueType="num">
                                      <p:cBhvr>
                                        <p:cTn id="35" dur="1000" fill="hold"/>
                                        <p:tgtEl>
                                          <p:spTgt spid="49"/>
                                        </p:tgtEl>
                                        <p:attrNameLst>
                                          <p:attrName>ppt_x</p:attrName>
                                        </p:attrNameLst>
                                      </p:cBhvr>
                                      <p:tavLst>
                                        <p:tav tm="0">
                                          <p:val>
                                            <p:strVal val="#ppt_x"/>
                                          </p:val>
                                        </p:tav>
                                        <p:tav tm="100000">
                                          <p:val>
                                            <p:strVal val="#ppt_x"/>
                                          </p:val>
                                        </p:tav>
                                      </p:tavLst>
                                    </p:anim>
                                    <p:anim calcmode="lin" valueType="num">
                                      <p:cBhvr>
                                        <p:cTn id="36" dur="1000" fill="hold"/>
                                        <p:tgtEl>
                                          <p:spTgt spid="4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anim calcmode="lin" valueType="num">
                                      <p:cBhvr>
                                        <p:cTn id="57" dur="1000" fill="hold"/>
                                        <p:tgtEl>
                                          <p:spTgt spid="48"/>
                                        </p:tgtEl>
                                        <p:attrNameLst>
                                          <p:attrName>ppt_x</p:attrName>
                                        </p:attrNameLst>
                                      </p:cBhvr>
                                      <p:tavLst>
                                        <p:tav tm="0">
                                          <p:val>
                                            <p:strVal val="#ppt_x"/>
                                          </p:val>
                                        </p:tav>
                                        <p:tav tm="100000">
                                          <p:val>
                                            <p:strVal val="#ppt_x"/>
                                          </p:val>
                                        </p:tav>
                                      </p:tavLst>
                                    </p:anim>
                                    <p:anim calcmode="lin" valueType="num">
                                      <p:cBhvr>
                                        <p:cTn id="58" dur="1000" fill="hold"/>
                                        <p:tgtEl>
                                          <p:spTgt spid="4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1000"/>
                                        <p:tgtEl>
                                          <p:spTgt spid="45"/>
                                        </p:tgtEl>
                                      </p:cBhvr>
                                    </p:animEffect>
                                    <p:anim calcmode="lin" valueType="num">
                                      <p:cBhvr>
                                        <p:cTn id="84" dur="1000" fill="hold"/>
                                        <p:tgtEl>
                                          <p:spTgt spid="45"/>
                                        </p:tgtEl>
                                        <p:attrNameLst>
                                          <p:attrName>ppt_x</p:attrName>
                                        </p:attrNameLst>
                                      </p:cBhvr>
                                      <p:tavLst>
                                        <p:tav tm="0">
                                          <p:val>
                                            <p:strVal val="#ppt_x"/>
                                          </p:val>
                                        </p:tav>
                                        <p:tav tm="100000">
                                          <p:val>
                                            <p:strVal val="#ppt_x"/>
                                          </p:val>
                                        </p:tav>
                                      </p:tavLst>
                                    </p:anim>
                                    <p:anim calcmode="lin" valueType="num">
                                      <p:cBhvr>
                                        <p:cTn id="85" dur="1000" fill="hold"/>
                                        <p:tgtEl>
                                          <p:spTgt spid="4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for farm solutions</a:t>
            </a:r>
            <a:br>
              <a:rPr lang="en-US" dirty="0" smtClean="0"/>
            </a:br>
            <a:r>
              <a:rPr lang="en-US" sz="2800" dirty="0" smtClean="0"/>
              <a:t>How to minimize future work?</a:t>
            </a:r>
            <a:endParaRPr lang="en-GB" dirty="0"/>
          </a:p>
        </p:txBody>
      </p:sp>
      <p:sp>
        <p:nvSpPr>
          <p:cNvPr id="3" name="Text Placeholder 2"/>
          <p:cNvSpPr>
            <a:spLocks noGrp="1"/>
          </p:cNvSpPr>
          <p:nvPr>
            <p:ph type="body" sz="quarter" idx="10"/>
          </p:nvPr>
        </p:nvSpPr>
        <p:spPr/>
        <p:txBody>
          <a:bodyPr/>
          <a:lstStyle/>
          <a:p>
            <a:r>
              <a:rPr lang="en-US" dirty="0" smtClean="0"/>
              <a:t>Use code from feature receivers, not declarative approaches where possible</a:t>
            </a:r>
          </a:p>
          <a:p>
            <a:pPr lvl="1"/>
            <a:r>
              <a:rPr lang="en-US" dirty="0" smtClean="0"/>
              <a:t>Create especially content types and site columns using code</a:t>
            </a:r>
          </a:p>
          <a:p>
            <a:r>
              <a:rPr lang="en-US" dirty="0" smtClean="0"/>
              <a:t>Custom </a:t>
            </a:r>
            <a:r>
              <a:rPr lang="en-US" dirty="0"/>
              <a:t>fields types</a:t>
            </a:r>
          </a:p>
          <a:p>
            <a:r>
              <a:rPr lang="en-US" dirty="0"/>
              <a:t>Custom site definitions</a:t>
            </a:r>
          </a:p>
          <a:p>
            <a:r>
              <a:rPr lang="en-US" dirty="0"/>
              <a:t>Custom list </a:t>
            </a:r>
            <a:r>
              <a:rPr lang="en-US" dirty="0" smtClean="0"/>
              <a:t>definition</a:t>
            </a:r>
            <a:endParaRPr lang="en-US" dirty="0"/>
          </a:p>
          <a:p>
            <a:endParaRPr lang="en-GB" dirty="0"/>
          </a:p>
        </p:txBody>
      </p:sp>
    </p:spTree>
    <p:extLst>
      <p:ext uri="{BB962C8B-B14F-4D97-AF65-F5344CB8AC3E}">
        <p14:creationId xmlns:p14="http://schemas.microsoft.com/office/powerpoint/2010/main" val="18643445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i="1" dirty="0" smtClean="0"/>
              <a:t>“I’m moving to cloud, couldn’t I transform as part of the move?”</a:t>
            </a:r>
            <a:endParaRPr lang="en-GB" sz="6000" i="1" dirty="0"/>
          </a:p>
        </p:txBody>
      </p:sp>
      <p:sp>
        <p:nvSpPr>
          <p:cNvPr id="8" name="TextBox 7"/>
          <p:cNvSpPr txBox="1"/>
          <p:nvPr/>
        </p:nvSpPr>
        <p:spPr>
          <a:xfrm>
            <a:off x="4526216" y="4638914"/>
            <a:ext cx="7141911" cy="1569148"/>
          </a:xfrm>
          <a:prstGeom prst="rect">
            <a:avLst/>
          </a:prstGeom>
          <a:noFill/>
        </p:spPr>
        <p:txBody>
          <a:bodyPr wrap="square" rtlCol="0">
            <a:spAutoFit/>
          </a:bodyPr>
          <a:lstStyle/>
          <a:p>
            <a:r>
              <a:rPr lang="en-US" sz="2399" dirty="0" smtClean="0">
                <a:latin typeface="Segoe UI" panose="020B0502040204020203" pitchFamily="34" charset="0"/>
                <a:cs typeface="Segoe UI" panose="020B0502040204020203" pitchFamily="34" charset="0"/>
              </a:rPr>
              <a:t>You could combine these two steps to one big bang approach, but solving possible issues could be more difficult. Doing app model move as separate step is less risky.</a:t>
            </a:r>
            <a:endParaRPr lang="en-GB" sz="2399" dirty="0">
              <a:latin typeface="Segoe UI" panose="020B0502040204020203" pitchFamily="34" charset="0"/>
              <a:cs typeface="Segoe UI" panose="020B0502040204020203" pitchFamily="34" charset="0"/>
            </a:endParaRPr>
          </a:p>
        </p:txBody>
      </p:sp>
      <p:sp>
        <p:nvSpPr>
          <p:cNvPr id="9" name="TextBox 8"/>
          <p:cNvSpPr txBox="1"/>
          <p:nvPr/>
        </p:nvSpPr>
        <p:spPr>
          <a:xfrm>
            <a:off x="4414455" y="3715955"/>
            <a:ext cx="2000228" cy="1107676"/>
          </a:xfrm>
          <a:prstGeom prst="rect">
            <a:avLst/>
          </a:prstGeom>
          <a:noFill/>
        </p:spPr>
        <p:txBody>
          <a:bodyPr wrap="none" rtlCol="0">
            <a:spAutoFit/>
          </a:bodyPr>
          <a:lstStyle/>
          <a:p>
            <a:r>
              <a:rPr lang="en-US" sz="6598" dirty="0" smtClean="0">
                <a:latin typeface="Segoe UI" panose="020B0502040204020203" pitchFamily="34" charset="0"/>
                <a:cs typeface="Segoe UI" panose="020B0502040204020203" pitchFamily="34" charset="0"/>
              </a:rPr>
              <a:t>Yes…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0054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topics in spring seminars</a:t>
            </a:r>
            <a:endParaRPr lang="en-GB" dirty="0"/>
          </a:p>
        </p:txBody>
      </p:sp>
      <p:pic>
        <p:nvPicPr>
          <p:cNvPr id="4" name="Picture 3"/>
          <p:cNvPicPr>
            <a:picLocks noChangeAspect="1"/>
          </p:cNvPicPr>
          <p:nvPr/>
        </p:nvPicPr>
        <p:blipFill>
          <a:blip r:embed="rId2"/>
          <a:stretch>
            <a:fillRect/>
          </a:stretch>
        </p:blipFill>
        <p:spPr>
          <a:xfrm>
            <a:off x="777529" y="1229138"/>
            <a:ext cx="5261223" cy="2779310"/>
          </a:xfrm>
          <a:prstGeom prst="rect">
            <a:avLst/>
          </a:prstGeom>
        </p:spPr>
      </p:pic>
      <p:pic>
        <p:nvPicPr>
          <p:cNvPr id="6" name="Picture 5"/>
          <p:cNvPicPr>
            <a:picLocks noChangeAspect="1"/>
          </p:cNvPicPr>
          <p:nvPr/>
        </p:nvPicPr>
        <p:blipFill>
          <a:blip r:embed="rId3"/>
          <a:stretch>
            <a:fillRect/>
          </a:stretch>
        </p:blipFill>
        <p:spPr>
          <a:xfrm>
            <a:off x="3190460" y="3686657"/>
            <a:ext cx="5218642" cy="2863230"/>
          </a:xfrm>
          <a:prstGeom prst="rect">
            <a:avLst/>
          </a:prstGeom>
        </p:spPr>
      </p:pic>
      <p:pic>
        <p:nvPicPr>
          <p:cNvPr id="5" name="Picture 4"/>
          <p:cNvPicPr>
            <a:picLocks noChangeAspect="1"/>
          </p:cNvPicPr>
          <p:nvPr/>
        </p:nvPicPr>
        <p:blipFill>
          <a:blip r:embed="rId4"/>
          <a:stretch>
            <a:fillRect/>
          </a:stretch>
        </p:blipFill>
        <p:spPr>
          <a:xfrm>
            <a:off x="7483142" y="2447815"/>
            <a:ext cx="4052119" cy="2032037"/>
          </a:xfrm>
          <a:prstGeom prst="rect">
            <a:avLst/>
          </a:prstGeom>
        </p:spPr>
      </p:pic>
    </p:spTree>
    <p:extLst>
      <p:ext uri="{BB962C8B-B14F-4D97-AF65-F5344CB8AC3E}">
        <p14:creationId xmlns:p14="http://schemas.microsoft.com/office/powerpoint/2010/main" val="5556755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2399847" y="2635973"/>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30185" y="3524162"/>
              <a:ext cx="1353063" cy="923330"/>
            </a:xfrm>
            <a:prstGeom prst="rect">
              <a:avLst/>
            </a:prstGeom>
            <a:noFill/>
          </p:spPr>
          <p:txBody>
            <a:bodyPr wrap="none" lIns="0" tIns="0" rIns="0" bIns="0" rtlCol="0">
              <a:spAutoFit/>
            </a:bodyPr>
            <a:lstStyle/>
            <a:p>
              <a:pPr algn="ctr"/>
              <a:r>
                <a:rPr lang="en-US" sz="2000" spc="-70" dirty="0" smtClean="0">
                  <a:solidFill>
                    <a:schemeClr val="bg1"/>
                  </a:solidFill>
                </a:rPr>
                <a:t>Introduction </a:t>
              </a:r>
              <a:br>
                <a:rPr lang="en-US" sz="2000" spc="-70" dirty="0" smtClean="0">
                  <a:solidFill>
                    <a:schemeClr val="bg1"/>
                  </a:solidFill>
                </a:rPr>
              </a:br>
              <a:r>
                <a:rPr lang="en-US" sz="2000" spc="-70" dirty="0" smtClean="0">
                  <a:solidFill>
                    <a:schemeClr val="bg1"/>
                  </a:solidFill>
                </a:rPr>
                <a:t>what we do</a:t>
              </a:r>
              <a:br>
                <a:rPr lang="en-US" sz="2000" spc="-70" dirty="0" smtClean="0">
                  <a:solidFill>
                    <a:schemeClr val="bg1"/>
                  </a:solidFill>
                </a:rPr>
              </a:br>
              <a:r>
                <a:rPr lang="en-US" sz="2000" spc="-70" dirty="0" smtClean="0">
                  <a:solidFill>
                    <a:schemeClr val="bg1"/>
                  </a:solidFill>
                </a:rPr>
                <a:t>in Microsoft</a:t>
              </a:r>
              <a:endParaRPr lang="en-GB" sz="2000" spc="-70" dirty="0" smtClean="0">
                <a:solidFill>
                  <a:schemeClr val="bg1"/>
                </a:solidFill>
              </a:endParaRPr>
            </a:p>
          </p:txBody>
        </p:sp>
      </p:grpSp>
      <p:grpSp>
        <p:nvGrpSpPr>
          <p:cNvPr id="16" name="Group 15"/>
          <p:cNvGrpSpPr/>
          <p:nvPr/>
        </p:nvGrpSpPr>
        <p:grpSpPr>
          <a:xfrm>
            <a:off x="5099703" y="2774071"/>
            <a:ext cx="1571199" cy="1501627"/>
            <a:chOff x="3703019" y="2632075"/>
            <a:chExt cx="1571199"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703019" y="3518149"/>
              <a:ext cx="1571199" cy="615553"/>
            </a:xfrm>
            <a:prstGeom prst="rect">
              <a:avLst/>
            </a:prstGeom>
            <a:noFill/>
          </p:spPr>
          <p:txBody>
            <a:bodyPr wrap="none" lIns="0" tIns="0" rIns="0" bIns="0" rtlCol="0">
              <a:spAutoFit/>
            </a:bodyPr>
            <a:lstStyle/>
            <a:p>
              <a:pPr algn="ctr"/>
              <a:r>
                <a:rPr lang="en-US" sz="2000" spc="-70" dirty="0" smtClean="0">
                  <a:solidFill>
                    <a:schemeClr val="bg1"/>
                  </a:solidFill>
                </a:rPr>
                <a:t>Learnings from</a:t>
              </a:r>
              <a:br>
                <a:rPr lang="en-US" sz="2000" spc="-70" dirty="0" smtClean="0">
                  <a:solidFill>
                    <a:schemeClr val="bg1"/>
                  </a:solidFill>
                </a:rPr>
              </a:br>
              <a:r>
                <a:rPr lang="en-US" sz="2000" spc="-70" dirty="0" smtClean="0">
                  <a:solidFill>
                    <a:schemeClr val="bg1"/>
                  </a:solidFill>
                </a:rPr>
                <a:t>our work</a:t>
              </a:r>
              <a:endParaRPr lang="en-GB" sz="2000" spc="-70" dirty="0" smtClean="0">
                <a:solidFill>
                  <a:schemeClr val="bg1"/>
                </a:solidFill>
              </a:endParaRPr>
            </a:p>
          </p:txBody>
        </p:sp>
      </p:grpSp>
      <p:grpSp>
        <p:nvGrpSpPr>
          <p:cNvPr id="3" name="Group 2"/>
          <p:cNvGrpSpPr/>
          <p:nvPr/>
        </p:nvGrpSpPr>
        <p:grpSpPr>
          <a:xfrm>
            <a:off x="7776294" y="2789728"/>
            <a:ext cx="1913793" cy="1538894"/>
            <a:chOff x="6288536" y="2594808"/>
            <a:chExt cx="1913793" cy="1538894"/>
          </a:xfrm>
        </p:grpSpPr>
        <p:sp>
          <p:nvSpPr>
            <p:cNvPr id="70" name="TextBox 69"/>
            <p:cNvSpPr txBox="1"/>
            <p:nvPr/>
          </p:nvSpPr>
          <p:spPr>
            <a:xfrm>
              <a:off x="6288536" y="3518149"/>
              <a:ext cx="1913793" cy="615553"/>
            </a:xfrm>
            <a:prstGeom prst="rect">
              <a:avLst/>
            </a:prstGeom>
            <a:noFill/>
          </p:spPr>
          <p:txBody>
            <a:bodyPr wrap="none" lIns="0" tIns="0" rIns="0" bIns="0" rtlCol="0">
              <a:spAutoFit/>
            </a:bodyPr>
            <a:lstStyle/>
            <a:p>
              <a:pPr algn="ctr"/>
              <a:r>
                <a:rPr lang="en-US" sz="2000" spc="-70" dirty="0" smtClean="0">
                  <a:solidFill>
                    <a:schemeClr val="bg1"/>
                  </a:solidFill>
                </a:rPr>
                <a:t>Development </a:t>
              </a:r>
              <a:br>
                <a:rPr lang="en-US" sz="2000" spc="-70" dirty="0" smtClean="0">
                  <a:solidFill>
                    <a:schemeClr val="bg1"/>
                  </a:solidFill>
                </a:rPr>
              </a:br>
              <a:r>
                <a:rPr lang="en-US" sz="2000" spc="-70" dirty="0" smtClean="0">
                  <a:solidFill>
                    <a:schemeClr val="bg1"/>
                  </a:solidFill>
                </a:rPr>
                <a:t>recommendations</a:t>
              </a:r>
              <a:endParaRPr lang="en-GB" sz="2000" spc="-70" dirty="0" smtClean="0">
                <a:solidFill>
                  <a:schemeClr val="bg1"/>
                </a:solidFill>
              </a:endParaRPr>
            </a:p>
          </p:txBody>
        </p:sp>
        <p:pic>
          <p:nvPicPr>
            <p:cNvPr id="71" name="Picture 70"/>
            <p:cNvPicPr>
              <a:picLocks noChangeAspect="1"/>
            </p:cNvPicPr>
            <p:nvPr/>
          </p:nvPicPr>
          <p:blipFill>
            <a:blip r:embed="rId4"/>
            <a:stretch>
              <a:fillRect/>
            </a:stretch>
          </p:blipFill>
          <p:spPr>
            <a:xfrm>
              <a:off x="6868026" y="2594808"/>
              <a:ext cx="751979" cy="924188"/>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5781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Transforming your code</a:t>
            </a:r>
            <a:endParaRPr lang="en-US" dirty="0"/>
          </a:p>
        </p:txBody>
      </p:sp>
      <p:sp>
        <p:nvSpPr>
          <p:cNvPr id="4" name="Title 2"/>
          <p:cNvSpPr txBox="1">
            <a:spLocks/>
          </p:cNvSpPr>
          <p:nvPr/>
        </p:nvSpPr>
        <p:spPr>
          <a:xfrm>
            <a:off x="1357019" y="3741259"/>
            <a:ext cx="11650488"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4312" dirty="0"/>
              <a:t>From farm solutions and full trust code…</a:t>
            </a:r>
          </a:p>
        </p:txBody>
      </p:sp>
      <p:sp>
        <p:nvSpPr>
          <p:cNvPr id="5" name="Title 2"/>
          <p:cNvSpPr txBox="1">
            <a:spLocks/>
          </p:cNvSpPr>
          <p:nvPr/>
        </p:nvSpPr>
        <p:spPr>
          <a:xfrm>
            <a:off x="6290861" y="4157613"/>
            <a:ext cx="5268016"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5293" b="1" dirty="0"/>
              <a:t>To app model…</a:t>
            </a:r>
          </a:p>
        </p:txBody>
      </p:sp>
    </p:spTree>
    <p:extLst>
      <p:ext uri="{BB962C8B-B14F-4D97-AF65-F5344CB8AC3E}">
        <p14:creationId xmlns:p14="http://schemas.microsoft.com/office/powerpoint/2010/main" val="153490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thi</a:t>
            </a:r>
            <a:r>
              <a:rPr lang="en-US" dirty="0" smtClean="0"/>
              <a:t>s mean in practice?”</a:t>
            </a:r>
            <a:endParaRPr lang="en-US" dirty="0"/>
          </a:p>
        </p:txBody>
      </p:sp>
      <p:sp>
        <p:nvSpPr>
          <p:cNvPr id="4" name="Title 2"/>
          <p:cNvSpPr txBox="1">
            <a:spLocks/>
          </p:cNvSpPr>
          <p:nvPr/>
        </p:nvSpPr>
        <p:spPr>
          <a:xfrm>
            <a:off x="3969590" y="3754742"/>
            <a:ext cx="7577975"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4000" dirty="0" smtClean="0">
                <a:solidFill>
                  <a:schemeClr val="bg1"/>
                </a:solidFill>
              </a:rPr>
              <a:t>Rewrite your code to app model. </a:t>
            </a:r>
            <a:br>
              <a:rPr lang="en-US" sz="4000" dirty="0" smtClean="0">
                <a:solidFill>
                  <a:schemeClr val="bg1"/>
                </a:solidFill>
              </a:rPr>
            </a:br>
            <a:r>
              <a:rPr lang="en-US" sz="4000" dirty="0" smtClean="0">
                <a:solidFill>
                  <a:schemeClr val="bg1"/>
                </a:solidFill>
              </a:rPr>
              <a:t>There’s actually no migration or transformation as such, but you can reuse concepts and patterns </a:t>
            </a:r>
            <a:endParaRPr lang="en-US" sz="4000" dirty="0">
              <a:solidFill>
                <a:schemeClr val="bg1"/>
              </a:solidFill>
            </a:endParaRPr>
          </a:p>
        </p:txBody>
      </p:sp>
    </p:spTree>
    <p:extLst>
      <p:ext uri="{BB962C8B-B14F-4D97-AF65-F5344CB8AC3E}">
        <p14:creationId xmlns:p14="http://schemas.microsoft.com/office/powerpoint/2010/main" val="1347917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7198" dirty="0" smtClean="0"/>
              <a:t>“But I do want to do customizations using full trust code way!” </a:t>
            </a:r>
            <a:endParaRPr lang="en-GB" sz="7198" dirty="0"/>
          </a:p>
        </p:txBody>
      </p:sp>
      <p:sp>
        <p:nvSpPr>
          <p:cNvPr id="5" name="TextBox 4"/>
          <p:cNvSpPr txBox="1"/>
          <p:nvPr/>
        </p:nvSpPr>
        <p:spPr>
          <a:xfrm>
            <a:off x="3492028" y="3851685"/>
            <a:ext cx="8176099" cy="1384995"/>
          </a:xfrm>
          <a:prstGeom prst="rect">
            <a:avLst/>
          </a:prstGeom>
          <a:noFill/>
        </p:spPr>
        <p:txBody>
          <a:bodyPr wrap="square" rtlCol="0">
            <a:spAutoFit/>
          </a:bodyPr>
          <a:lstStyle/>
          <a:p>
            <a:r>
              <a:rPr lang="en-US" sz="2800" dirty="0" smtClean="0"/>
              <a:t>Feel free to do that in future as </a:t>
            </a:r>
            <a:r>
              <a:rPr lang="en-US" sz="2800" dirty="0" smtClean="0"/>
              <a:t>well. </a:t>
            </a:r>
            <a:r>
              <a:rPr lang="en-US" sz="2800" dirty="0" smtClean="0"/>
              <a:t>It </a:t>
            </a:r>
            <a:r>
              <a:rPr lang="en-US" sz="2800" dirty="0" smtClean="0"/>
              <a:t>comes </a:t>
            </a:r>
            <a:r>
              <a:rPr lang="en-US" sz="2800" dirty="0" smtClean="0"/>
              <a:t>down on the business and functional requirements, together with deployment roadmap.</a:t>
            </a:r>
          </a:p>
        </p:txBody>
      </p:sp>
    </p:spTree>
    <p:extLst>
      <p:ext uri="{BB962C8B-B14F-4D97-AF65-F5344CB8AC3E}">
        <p14:creationId xmlns:p14="http://schemas.microsoft.com/office/powerpoint/2010/main" val="37676194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AEA8A7-A694-4DB0-82AB-EF48F2E9B6F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Office365%20Template%20Orange</Template>
  <TotalTime>0</TotalTime>
  <Words>2954</Words>
  <Application>Microsoft Office PowerPoint</Application>
  <PresentationFormat>Custom</PresentationFormat>
  <Paragraphs>359</Paragraphs>
  <Slides>43</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Latest learnings on transforming your SharePoint code from server side to client side</vt:lpstr>
      <vt:lpstr>PowerPoint Presentation</vt:lpstr>
      <vt:lpstr>Vesa Juvonen</vt:lpstr>
      <vt:lpstr>Agenda</vt:lpstr>
      <vt:lpstr>"The most strategic developer surface area for us is Office 365“  - Satya Nadella </vt:lpstr>
      <vt:lpstr>Vision</vt:lpstr>
      <vt:lpstr>Transforming your code</vt:lpstr>
      <vt:lpstr>“What does this mean in practice?”</vt:lpstr>
      <vt:lpstr>“But I do want to do customizations using full trust code way!” </vt:lpstr>
      <vt:lpstr>“Will Farm Solutions be supported with SharePoint Server 2016”</vt:lpstr>
      <vt:lpstr>“I saw a blog post in Internet saying that app model is dead”</vt:lpstr>
      <vt:lpstr>Introduction on the  model in Microsoft</vt:lpstr>
      <vt:lpstr>“Microsoft is coming up with recommendations without knowledge on what field needs”</vt:lpstr>
      <vt:lpstr>”MS clearly does not understand where field is and how things are done!”</vt:lpstr>
      <vt:lpstr>PowerPoint Presentation</vt:lpstr>
      <vt:lpstr>O365 Dev Patterns and Practices model</vt:lpstr>
      <vt:lpstr>Application Modernization: JDP Program</vt:lpstr>
      <vt:lpstr>Patterns and Practices training package</vt:lpstr>
      <vt:lpstr>Learnings</vt:lpstr>
      <vt:lpstr>Concentrate on functional requirements, not the technology</vt:lpstr>
      <vt:lpstr>“Will you ever support farm solutions in Office 365?” </vt:lpstr>
      <vt:lpstr>“Will you introduce new model for app model replacement in near future?” </vt:lpstr>
      <vt:lpstr>“I can’t do XYZ with app model?”</vt:lpstr>
      <vt:lpstr>You can actually do much more with provider hosted model than with typical farm solutions…</vt:lpstr>
      <vt:lpstr>Site provisioning and site configuration automation is the key!</vt:lpstr>
      <vt:lpstr>Demo - Hybrid provisioning from Azure</vt:lpstr>
      <vt:lpstr>PowerPoint Presentation</vt:lpstr>
      <vt:lpstr>Recommendations</vt:lpstr>
      <vt:lpstr>Sandbox solutions?</vt:lpstr>
      <vt:lpstr>“Wait? No feature framework?” </vt:lpstr>
      <vt:lpstr>“You do not brand Outlook or Word, why do you need to do branding on collaboration sites?”</vt:lpstr>
      <vt:lpstr>Example: Custom master page and case of an evolving suite bar… </vt:lpstr>
      <vt:lpstr>“But I have always customized my sites with custom master, what has changed?”</vt:lpstr>
      <vt:lpstr>“I have an intranet portal and I need to do heavy branding customizations!”</vt:lpstr>
      <vt:lpstr>PowerPoint Presentation</vt:lpstr>
      <vt:lpstr>Branding options for SharePoint sites</vt:lpstr>
      <vt:lpstr>Recommendations for farm solutions How to minimize future work?</vt:lpstr>
      <vt:lpstr>“I’m moving to cloud, couldn’t I transform as part of the move?”</vt:lpstr>
      <vt:lpstr>Transformation topics in spring seminars</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2015-03-12T17:06:11Z</dcterms:created>
  <dcterms:modified xsi:type="dcterms:W3CDTF">2015-03-14T13:17:32Z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